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306" r:id="rId3"/>
    <p:sldId id="307" r:id="rId4"/>
    <p:sldId id="310" r:id="rId5"/>
    <p:sldId id="308" r:id="rId6"/>
    <p:sldId id="318" r:id="rId7"/>
    <p:sldId id="309" r:id="rId8"/>
    <p:sldId id="319" r:id="rId9"/>
    <p:sldId id="311" r:id="rId10"/>
    <p:sldId id="313" r:id="rId11"/>
    <p:sldId id="312" r:id="rId12"/>
    <p:sldId id="320" r:id="rId13"/>
    <p:sldId id="314" r:id="rId14"/>
    <p:sldId id="321" r:id="rId15"/>
    <p:sldId id="322" r:id="rId16"/>
    <p:sldId id="323" r:id="rId17"/>
    <p:sldId id="324" r:id="rId18"/>
    <p:sldId id="325" r:id="rId19"/>
    <p:sldId id="326" r:id="rId20"/>
    <p:sldId id="327" r:id="rId21"/>
    <p:sldId id="328" r:id="rId22"/>
    <p:sldId id="329" r:id="rId23"/>
    <p:sldId id="330" r:id="rId24"/>
    <p:sldId id="315" r:id="rId25"/>
    <p:sldId id="316" r:id="rId26"/>
    <p:sldId id="317" r:id="rId27"/>
    <p:sldId id="30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629"/>
  </p:normalViewPr>
  <p:slideViewPr>
    <p:cSldViewPr snapToGrid="0" snapToObjects="1">
      <p:cViewPr varScale="1">
        <p:scale>
          <a:sx n="121" d="100"/>
          <a:sy n="121" d="100"/>
        </p:scale>
        <p:origin x="200"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70DD0-C30F-3148-8EAB-DDA9F353D0A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7B0701F-6A95-5D46-8228-5567C9469F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6708FBD-83A1-1E4F-96D2-D6B2DE1BE139}"/>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5" name="Footer Placeholder 4">
            <a:extLst>
              <a:ext uri="{FF2B5EF4-FFF2-40B4-BE49-F238E27FC236}">
                <a16:creationId xmlns:a16="http://schemas.microsoft.com/office/drawing/2014/main" id="{9E51E4F8-342E-7C43-BB49-685310F257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85468-BBD8-7242-86F1-3D826D83076D}"/>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3357604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190F7-D33C-3E40-8D30-592D1F2081D6}"/>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61042F6-DD51-EC4C-95F9-00E75F1DFA2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7266259-E83A-D44B-B0D8-57B1C710FC8A}"/>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5" name="Footer Placeholder 4">
            <a:extLst>
              <a:ext uri="{FF2B5EF4-FFF2-40B4-BE49-F238E27FC236}">
                <a16:creationId xmlns:a16="http://schemas.microsoft.com/office/drawing/2014/main" id="{A62B0FD0-345A-9D4A-97F8-E890943CDB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DD2C7F-D4F7-7A41-B72E-BC9CC7013349}"/>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3017439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3234A2-0AD9-C040-BA57-507BEA28DF0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FDE6339-9C0B-1343-AA28-DCE4855E4DE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A711AEB-BC66-934F-87F4-EC8F04C2A51A}"/>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5" name="Footer Placeholder 4">
            <a:extLst>
              <a:ext uri="{FF2B5EF4-FFF2-40B4-BE49-F238E27FC236}">
                <a16:creationId xmlns:a16="http://schemas.microsoft.com/office/drawing/2014/main" id="{14937654-3E3F-4248-B6AE-AAF9B8A195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B0E006-0CA8-0641-B426-634E35546BB4}"/>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4029040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74341-8E20-F949-8B1A-B8647011376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E6E230F-8419-B14B-966B-2BC290349BE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6194E25-D4B8-EB47-B98D-74B70F24390B}"/>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5" name="Footer Placeholder 4">
            <a:extLst>
              <a:ext uri="{FF2B5EF4-FFF2-40B4-BE49-F238E27FC236}">
                <a16:creationId xmlns:a16="http://schemas.microsoft.com/office/drawing/2014/main" id="{9B8BEEFD-89FB-904E-9D89-CAE1F225D8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DAC94A-0AA1-8543-8615-30F598FF8F25}"/>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3498205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1696B-B302-8848-96D8-0361FDDC347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FF83B2F-E441-7C45-AF2E-E577C5843E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041E323-CCE3-6F4F-8BA2-7A540DDB63E8}"/>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5" name="Footer Placeholder 4">
            <a:extLst>
              <a:ext uri="{FF2B5EF4-FFF2-40B4-BE49-F238E27FC236}">
                <a16:creationId xmlns:a16="http://schemas.microsoft.com/office/drawing/2014/main" id="{34CA52BD-EB44-B34A-A48B-D1C727F491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CAE080-D656-6543-A732-C2320CBC8FB6}"/>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2266399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6D0C9-7D00-2843-9268-4D737218749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EC7824A-079E-B348-80C3-9D94D6D2163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97FE800-2D7F-BB44-9372-9A4C8CC7A45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3A004CF-8EB3-2B4F-8FF5-1108E6C1776A}"/>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6" name="Footer Placeholder 5">
            <a:extLst>
              <a:ext uri="{FF2B5EF4-FFF2-40B4-BE49-F238E27FC236}">
                <a16:creationId xmlns:a16="http://schemas.microsoft.com/office/drawing/2014/main" id="{941A84BD-4C13-AC44-8FE6-C42454496C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CD9AEB-7073-054D-BD04-ABAB634EAD6B}"/>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1067538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2D5CB-6865-3949-B544-A1BDF156519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1590756-41B5-214E-89A6-79412DC5EE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DB99EE4-2EE0-C04E-BB50-BCFC195128F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3955485-3AAB-294F-BD69-20C9CE3574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EC93917-48A6-5F44-83BF-A30BAA51BEB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26F027E-7EE0-CD4E-88F3-EBCFBF03D09B}"/>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8" name="Footer Placeholder 7">
            <a:extLst>
              <a:ext uri="{FF2B5EF4-FFF2-40B4-BE49-F238E27FC236}">
                <a16:creationId xmlns:a16="http://schemas.microsoft.com/office/drawing/2014/main" id="{169FB4CA-553F-7346-A41A-CCDD55AA9C7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002E15C-73BF-2D45-BE44-72CFB1F8E7CE}"/>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1562067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22122-77AA-3C45-81E1-E545FE58078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9590878A-2F02-7D45-BC66-59611CC258CA}"/>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4" name="Footer Placeholder 3">
            <a:extLst>
              <a:ext uri="{FF2B5EF4-FFF2-40B4-BE49-F238E27FC236}">
                <a16:creationId xmlns:a16="http://schemas.microsoft.com/office/drawing/2014/main" id="{AAA20053-4100-9348-A0E8-9395EF1453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A063228-37E4-564C-8B70-368B56864474}"/>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470808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910907-18CD-EA4C-98D4-449A5E0BFCE9}"/>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3" name="Footer Placeholder 2">
            <a:extLst>
              <a:ext uri="{FF2B5EF4-FFF2-40B4-BE49-F238E27FC236}">
                <a16:creationId xmlns:a16="http://schemas.microsoft.com/office/drawing/2014/main" id="{89443521-0498-9C46-94CB-CF1DF8003FE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74C3681-450B-6948-8FD9-3A2D43EBF9B2}"/>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14703860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E9F57-954D-294D-A54C-EE3222B8BD8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9C02B79-519F-A64A-AA64-DB5B0ABA0C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E17A240-811D-A74F-9737-2638B76677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E0F6409-F4F0-6945-A28C-98E8CD1A0365}"/>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6" name="Footer Placeholder 5">
            <a:extLst>
              <a:ext uri="{FF2B5EF4-FFF2-40B4-BE49-F238E27FC236}">
                <a16:creationId xmlns:a16="http://schemas.microsoft.com/office/drawing/2014/main" id="{98652B0D-8954-5C4F-9FF3-E2577A0437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14EC5B-8FB6-4E4A-8903-A05EC8C99894}"/>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2976802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9B305-CED3-2944-86D4-FAB0C1DB0DB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3794D65-C3EF-D74C-B1F2-2A803A1050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B6514F-C2A4-0248-83B3-F27A6B8321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CFAA8DA-933E-F44F-91D3-E00F5E1B87FE}"/>
              </a:ext>
            </a:extLst>
          </p:cNvPr>
          <p:cNvSpPr>
            <a:spLocks noGrp="1"/>
          </p:cNvSpPr>
          <p:nvPr>
            <p:ph type="dt" sz="half" idx="10"/>
          </p:nvPr>
        </p:nvSpPr>
        <p:spPr/>
        <p:txBody>
          <a:bodyPr/>
          <a:lstStyle/>
          <a:p>
            <a:fld id="{FD17F846-5604-FF42-8093-11D7C906ECBD}" type="datetimeFigureOut">
              <a:rPr lang="en-US" smtClean="0"/>
              <a:t>6/3/20</a:t>
            </a:fld>
            <a:endParaRPr lang="en-US"/>
          </a:p>
        </p:txBody>
      </p:sp>
      <p:sp>
        <p:nvSpPr>
          <p:cNvPr id="6" name="Footer Placeholder 5">
            <a:extLst>
              <a:ext uri="{FF2B5EF4-FFF2-40B4-BE49-F238E27FC236}">
                <a16:creationId xmlns:a16="http://schemas.microsoft.com/office/drawing/2014/main" id="{EEA50CA9-010D-BD40-936A-F1449028DB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46F003-BB26-CD4B-ACC3-724821CA4FA0}"/>
              </a:ext>
            </a:extLst>
          </p:cNvPr>
          <p:cNvSpPr>
            <a:spLocks noGrp="1"/>
          </p:cNvSpPr>
          <p:nvPr>
            <p:ph type="sldNum" sz="quarter" idx="12"/>
          </p:nvPr>
        </p:nvSpPr>
        <p:spPr/>
        <p:txBody>
          <a:bodyPr/>
          <a:lstStyle/>
          <a:p>
            <a:fld id="{40FC0527-1FB6-394A-9526-BA76C14B76A5}" type="slidenum">
              <a:rPr lang="en-US" smtClean="0"/>
              <a:t>‹#›</a:t>
            </a:fld>
            <a:endParaRPr lang="en-US"/>
          </a:p>
        </p:txBody>
      </p:sp>
    </p:spTree>
    <p:extLst>
      <p:ext uri="{BB962C8B-B14F-4D97-AF65-F5344CB8AC3E}">
        <p14:creationId xmlns:p14="http://schemas.microsoft.com/office/powerpoint/2010/main" val="5227849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7E1799-C02A-E34E-9070-291DDC8F74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A251B2E-3790-2642-8949-C64A6BC457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015000B-7772-1141-9086-C9860694C5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17F846-5604-FF42-8093-11D7C906ECBD}" type="datetimeFigureOut">
              <a:rPr lang="en-US" smtClean="0"/>
              <a:t>6/3/20</a:t>
            </a:fld>
            <a:endParaRPr lang="en-US"/>
          </a:p>
        </p:txBody>
      </p:sp>
      <p:sp>
        <p:nvSpPr>
          <p:cNvPr id="5" name="Footer Placeholder 4">
            <a:extLst>
              <a:ext uri="{FF2B5EF4-FFF2-40B4-BE49-F238E27FC236}">
                <a16:creationId xmlns:a16="http://schemas.microsoft.com/office/drawing/2014/main" id="{A6FEA120-6E3E-2C42-88B0-F5FE6C192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7FAEB96-4317-5F4B-89FD-F1C1F91373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FC0527-1FB6-394A-9526-BA76C14B76A5}" type="slidenum">
              <a:rPr lang="en-US" smtClean="0"/>
              <a:t>‹#›</a:t>
            </a:fld>
            <a:endParaRPr lang="en-US"/>
          </a:p>
        </p:txBody>
      </p:sp>
    </p:spTree>
    <p:extLst>
      <p:ext uri="{BB962C8B-B14F-4D97-AF65-F5344CB8AC3E}">
        <p14:creationId xmlns:p14="http://schemas.microsoft.com/office/powerpoint/2010/main" val="2937114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17/06/relationships/model3d" Target="../media/model3d1.glb"/><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0"/>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1600200" y="762001"/>
            <a:ext cx="10210800" cy="2246769"/>
          </a:xfrm>
          <a:prstGeom prst="rect">
            <a:avLst/>
          </a:prstGeom>
          <a:noFill/>
        </p:spPr>
        <p:txBody>
          <a:bodyPr wrap="square" rtlCol="0">
            <a:spAutoFit/>
          </a:bodyPr>
          <a:lstStyle/>
          <a:p>
            <a:pPr algn="ctr"/>
            <a:r>
              <a:rPr lang="en-US" sz="4000" u="sng" dirty="0">
                <a:latin typeface="Times New Roman" pitchFamily="18" charset="0"/>
                <a:cs typeface="Times New Roman" pitchFamily="18" charset="0"/>
              </a:rPr>
              <a:t>Unified Database API</a:t>
            </a:r>
          </a:p>
          <a:p>
            <a:pPr algn="ctr"/>
            <a:endParaRPr lang="en-US" sz="2000" dirty="0"/>
          </a:p>
          <a:p>
            <a:pPr algn="ctr"/>
            <a:r>
              <a:rPr lang="en-US" sz="2000" dirty="0"/>
              <a:t>A unified REST API for relational and NoSQL data stores</a:t>
            </a:r>
          </a:p>
          <a:p>
            <a:pPr algn="ctr"/>
            <a:endParaRPr lang="en-US" sz="2000" dirty="0"/>
          </a:p>
          <a:p>
            <a:pPr algn="ctr"/>
            <a:endParaRPr lang="en-US" sz="4000" u="sng" dirty="0">
              <a:latin typeface="Times New Roman" pitchFamily="18" charset="0"/>
              <a:cs typeface="Times New Roman" pitchFamily="18" charset="0"/>
            </a:endParaRPr>
          </a:p>
        </p:txBody>
      </p:sp>
      <p:sp>
        <p:nvSpPr>
          <p:cNvPr id="12" name="TextBox 11"/>
          <p:cNvSpPr txBox="1"/>
          <p:nvPr/>
        </p:nvSpPr>
        <p:spPr>
          <a:xfrm>
            <a:off x="6096000" y="3533002"/>
            <a:ext cx="6275366" cy="2554545"/>
          </a:xfrm>
          <a:prstGeom prst="rect">
            <a:avLst/>
          </a:prstGeom>
          <a:noFill/>
        </p:spPr>
        <p:txBody>
          <a:bodyPr wrap="square" rtlCol="0">
            <a:spAutoFit/>
          </a:bodyPr>
          <a:lstStyle/>
          <a:p>
            <a:r>
              <a:rPr lang="en-US" sz="2000" u="sng" dirty="0">
                <a:latin typeface="Times New Roman" pitchFamily="18" charset="0"/>
                <a:cs typeface="Times New Roman" pitchFamily="18" charset="0"/>
              </a:rPr>
              <a:t>By</a:t>
            </a:r>
            <a:r>
              <a:rPr lang="en-US" sz="2000" dirty="0">
                <a:latin typeface="Times New Roman" pitchFamily="18" charset="0"/>
                <a:cs typeface="Times New Roman" pitchFamily="18" charset="0"/>
              </a:rPr>
              <a:t>: </a:t>
            </a:r>
          </a:p>
          <a:p>
            <a:r>
              <a:rPr lang="en-US" sz="2000" b="1" dirty="0">
                <a:latin typeface="Times New Roman" pitchFamily="18" charset="0"/>
                <a:cs typeface="Times New Roman" pitchFamily="18" charset="0"/>
              </a:rPr>
              <a:t>	Amit Kumar Gupta </a:t>
            </a:r>
            <a:r>
              <a:rPr lang="en-US" sz="2000" dirty="0">
                <a:latin typeface="Times New Roman" pitchFamily="18" charset="0"/>
                <a:cs typeface="Times New Roman" pitchFamily="18" charset="0"/>
              </a:rPr>
              <a:t>– 1DS16CS704</a:t>
            </a:r>
            <a:endParaRPr lang="en-US" sz="2000" b="1" dirty="0">
              <a:latin typeface="Times New Roman" pitchFamily="18" charset="0"/>
              <a:cs typeface="Times New Roman" pitchFamily="18" charset="0"/>
            </a:endParaRPr>
          </a:p>
          <a:p>
            <a:r>
              <a:rPr lang="en-US" sz="2000" b="1" dirty="0">
                <a:latin typeface="Times New Roman" pitchFamily="18" charset="0"/>
                <a:cs typeface="Times New Roman" pitchFamily="18" charset="0"/>
              </a:rPr>
              <a:t>	Mohammed Ataaur Rahaman </a:t>
            </a:r>
            <a:r>
              <a:rPr lang="en-US" sz="2000" dirty="0">
                <a:latin typeface="Times New Roman" pitchFamily="18" charset="0"/>
                <a:cs typeface="Times New Roman" pitchFamily="18" charset="0"/>
              </a:rPr>
              <a:t>– 1DS16CS721</a:t>
            </a:r>
            <a:endParaRPr lang="en-US" sz="2000" u="sng" dirty="0">
              <a:latin typeface="Times New Roman" pitchFamily="18" charset="0"/>
              <a:cs typeface="Times New Roman" pitchFamily="18" charset="0"/>
            </a:endParaRPr>
          </a:p>
          <a:p>
            <a:r>
              <a:rPr lang="en-US" sz="2000" b="1" dirty="0">
                <a:latin typeface="Times New Roman" pitchFamily="18" charset="0"/>
                <a:cs typeface="Times New Roman" pitchFamily="18" charset="0"/>
              </a:rPr>
              <a:t>	</a:t>
            </a:r>
            <a:r>
              <a:rPr lang="en-US" sz="2000" b="1" dirty="0" err="1">
                <a:latin typeface="Times New Roman" pitchFamily="18" charset="0"/>
                <a:cs typeface="Times New Roman" pitchFamily="18" charset="0"/>
              </a:rPr>
              <a:t>Sanjitha</a:t>
            </a:r>
            <a:r>
              <a:rPr lang="en-US" sz="2000" b="1" dirty="0">
                <a:latin typeface="Times New Roman" pitchFamily="18" charset="0"/>
                <a:cs typeface="Times New Roman" pitchFamily="18" charset="0"/>
              </a:rPr>
              <a:t> Singh A – </a:t>
            </a:r>
            <a:r>
              <a:rPr lang="en-US" sz="2000" dirty="0">
                <a:latin typeface="Times New Roman" pitchFamily="18" charset="0"/>
                <a:cs typeface="Times New Roman" pitchFamily="18" charset="0"/>
              </a:rPr>
              <a:t>1DS16CS739</a:t>
            </a:r>
          </a:p>
          <a:p>
            <a:endParaRPr lang="en-US" sz="2000" u="sng" dirty="0">
              <a:latin typeface="Times New Roman" pitchFamily="18" charset="0"/>
              <a:cs typeface="Times New Roman" pitchFamily="18" charset="0"/>
            </a:endParaRPr>
          </a:p>
          <a:p>
            <a:r>
              <a:rPr lang="en-US" sz="2000" u="sng" dirty="0">
                <a:latin typeface="Times New Roman" pitchFamily="18" charset="0"/>
                <a:cs typeface="Times New Roman" pitchFamily="18" charset="0"/>
              </a:rPr>
              <a:t>Guide</a:t>
            </a:r>
            <a:r>
              <a:rPr lang="en-IN" sz="2000" dirty="0"/>
              <a:t>: Prof. </a:t>
            </a:r>
            <a:r>
              <a:rPr lang="en-IN" sz="2000" dirty="0" err="1"/>
              <a:t>Ravichandra</a:t>
            </a:r>
            <a:r>
              <a:rPr lang="en-IN" sz="2000" dirty="0"/>
              <a:t> H.</a:t>
            </a:r>
            <a:r>
              <a:rPr lang="en-US" sz="2000" dirty="0">
                <a:latin typeface="Times New Roman" pitchFamily="18" charset="0"/>
                <a:cs typeface="Times New Roman" pitchFamily="18" charset="0"/>
              </a:rPr>
              <a:t> </a:t>
            </a:r>
          </a:p>
          <a:p>
            <a:r>
              <a:rPr lang="en-US" sz="2000" u="sng" dirty="0">
                <a:latin typeface="Times New Roman" pitchFamily="18" charset="0"/>
                <a:cs typeface="Times New Roman" pitchFamily="18" charset="0"/>
              </a:rPr>
              <a:t>Batch</a:t>
            </a:r>
            <a:r>
              <a:rPr lang="en-US" sz="2000" dirty="0">
                <a:latin typeface="Times New Roman" pitchFamily="18" charset="0"/>
                <a:cs typeface="Times New Roman" pitchFamily="18" charset="0"/>
              </a:rPr>
              <a:t>: Shift-1 (S1)</a:t>
            </a:r>
          </a:p>
          <a:p>
            <a:r>
              <a:rPr lang="en-US" sz="2000" u="sng" dirty="0">
                <a:latin typeface="Times New Roman" pitchFamily="18" charset="0"/>
                <a:cs typeface="Times New Roman" pitchFamily="18" charset="0"/>
              </a:rPr>
              <a:t>Area of Project</a:t>
            </a:r>
            <a:r>
              <a:rPr lang="en-US" sz="2000" dirty="0">
                <a:latin typeface="Times New Roman" pitchFamily="18" charset="0"/>
                <a:cs typeface="Times New Roman" pitchFamily="18" charset="0"/>
              </a:rPr>
              <a:t>: Big Data and Cloud Computing</a:t>
            </a:r>
          </a:p>
        </p:txBody>
      </p:sp>
    </p:spTree>
    <p:extLst>
      <p:ext uri="{BB962C8B-B14F-4D97-AF65-F5344CB8AC3E}">
        <p14:creationId xmlns:p14="http://schemas.microsoft.com/office/powerpoint/2010/main" val="2271223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UDAPI Terminology</a:t>
            </a:r>
          </a:p>
        </p:txBody>
      </p:sp>
      <p:pic>
        <p:nvPicPr>
          <p:cNvPr id="3" name="Picture 2">
            <a:extLst>
              <a:ext uri="{FF2B5EF4-FFF2-40B4-BE49-F238E27FC236}">
                <a16:creationId xmlns:a16="http://schemas.microsoft.com/office/drawing/2014/main" id="{B5E5706F-F4DE-564B-9C91-DFD185E4ABD2}"/>
              </a:ext>
            </a:extLst>
          </p:cNvPr>
          <p:cNvPicPr>
            <a:picLocks noChangeAspect="1"/>
          </p:cNvPicPr>
          <p:nvPr/>
        </p:nvPicPr>
        <p:blipFill>
          <a:blip r:embed="rId3"/>
          <a:stretch>
            <a:fillRect/>
          </a:stretch>
        </p:blipFill>
        <p:spPr>
          <a:xfrm>
            <a:off x="2814144" y="1660415"/>
            <a:ext cx="8077200" cy="2044700"/>
          </a:xfrm>
          <a:prstGeom prst="rect">
            <a:avLst/>
          </a:prstGeom>
        </p:spPr>
      </p:pic>
      <p:pic>
        <p:nvPicPr>
          <p:cNvPr id="5" name="Picture 4">
            <a:extLst>
              <a:ext uri="{FF2B5EF4-FFF2-40B4-BE49-F238E27FC236}">
                <a16:creationId xmlns:a16="http://schemas.microsoft.com/office/drawing/2014/main" id="{F231C621-D305-9E42-B484-EC39A4D2E474}"/>
              </a:ext>
            </a:extLst>
          </p:cNvPr>
          <p:cNvPicPr>
            <a:picLocks noChangeAspect="1"/>
          </p:cNvPicPr>
          <p:nvPr/>
        </p:nvPicPr>
        <p:blipFill>
          <a:blip r:embed="rId4"/>
          <a:stretch>
            <a:fillRect/>
          </a:stretch>
        </p:blipFill>
        <p:spPr>
          <a:xfrm>
            <a:off x="2814144" y="3968867"/>
            <a:ext cx="7930055" cy="1469925"/>
          </a:xfrm>
          <a:prstGeom prst="rect">
            <a:avLst/>
          </a:prstGeom>
        </p:spPr>
      </p:pic>
    </p:spTree>
    <p:extLst>
      <p:ext uri="{BB962C8B-B14F-4D97-AF65-F5344CB8AC3E}">
        <p14:creationId xmlns:p14="http://schemas.microsoft.com/office/powerpoint/2010/main" val="29085571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36000"/>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pic>
        <p:nvPicPr>
          <p:cNvPr id="3" name="Picture 2">
            <a:extLst>
              <a:ext uri="{FF2B5EF4-FFF2-40B4-BE49-F238E27FC236}">
                <a16:creationId xmlns:a16="http://schemas.microsoft.com/office/drawing/2014/main" id="{EDC91E0D-74FC-AD4C-8548-3FAB4EA20E23}"/>
              </a:ext>
            </a:extLst>
          </p:cNvPr>
          <p:cNvPicPr>
            <a:picLocks noChangeAspect="1"/>
          </p:cNvPicPr>
          <p:nvPr/>
        </p:nvPicPr>
        <p:blipFill>
          <a:blip r:embed="rId3"/>
          <a:stretch>
            <a:fillRect/>
          </a:stretch>
        </p:blipFill>
        <p:spPr>
          <a:xfrm>
            <a:off x="3738376" y="689943"/>
            <a:ext cx="7026275" cy="5478113"/>
          </a:xfrm>
          <a:prstGeom prst="rect">
            <a:avLst/>
          </a:prstGeom>
        </p:spPr>
      </p:pic>
      <p:sp>
        <p:nvSpPr>
          <p:cNvPr id="11" name="TextBox 10"/>
          <p:cNvSpPr txBox="1"/>
          <p:nvPr/>
        </p:nvSpPr>
        <p:spPr>
          <a:xfrm>
            <a:off x="-700252" y="-1315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 Case Diagram</a:t>
            </a:r>
          </a:p>
        </p:txBody>
      </p:sp>
    </p:spTree>
    <p:extLst>
      <p:ext uri="{BB962C8B-B14F-4D97-AF65-F5344CB8AC3E}">
        <p14:creationId xmlns:p14="http://schemas.microsoft.com/office/powerpoint/2010/main" val="2351508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Login page</a:t>
            </a:r>
          </a:p>
        </p:txBody>
      </p:sp>
      <p:pic>
        <p:nvPicPr>
          <p:cNvPr id="3" name="Picture 2">
            <a:extLst>
              <a:ext uri="{FF2B5EF4-FFF2-40B4-BE49-F238E27FC236}">
                <a16:creationId xmlns:a16="http://schemas.microsoft.com/office/drawing/2014/main" id="{947447E9-4167-9544-BF6C-6B0A1B5258AB}"/>
              </a:ext>
            </a:extLst>
          </p:cNvPr>
          <p:cNvPicPr>
            <a:picLocks noChangeAspect="1"/>
          </p:cNvPicPr>
          <p:nvPr/>
        </p:nvPicPr>
        <p:blipFill>
          <a:blip r:embed="rId3"/>
          <a:stretch>
            <a:fillRect/>
          </a:stretch>
        </p:blipFill>
        <p:spPr>
          <a:xfrm>
            <a:off x="2592728" y="1217987"/>
            <a:ext cx="8176510" cy="4639694"/>
          </a:xfrm>
          <a:prstGeom prst="rect">
            <a:avLst/>
          </a:prstGeom>
        </p:spPr>
      </p:pic>
    </p:spTree>
    <p:extLst>
      <p:ext uri="{BB962C8B-B14F-4D97-AF65-F5344CB8AC3E}">
        <p14:creationId xmlns:p14="http://schemas.microsoft.com/office/powerpoint/2010/main" val="3516824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Register page</a:t>
            </a:r>
          </a:p>
        </p:txBody>
      </p:sp>
      <p:pic>
        <p:nvPicPr>
          <p:cNvPr id="5" name="Picture 4">
            <a:extLst>
              <a:ext uri="{FF2B5EF4-FFF2-40B4-BE49-F238E27FC236}">
                <a16:creationId xmlns:a16="http://schemas.microsoft.com/office/drawing/2014/main" id="{94C389A7-946B-AB48-A588-892E720FE4E1}"/>
              </a:ext>
            </a:extLst>
          </p:cNvPr>
          <p:cNvPicPr>
            <a:picLocks noChangeAspect="1"/>
          </p:cNvPicPr>
          <p:nvPr/>
        </p:nvPicPr>
        <p:blipFill>
          <a:blip r:embed="rId3"/>
          <a:stretch>
            <a:fillRect/>
          </a:stretch>
        </p:blipFill>
        <p:spPr>
          <a:xfrm>
            <a:off x="2491648" y="1053508"/>
            <a:ext cx="8376050" cy="4750984"/>
          </a:xfrm>
          <a:prstGeom prst="rect">
            <a:avLst/>
          </a:prstGeom>
        </p:spPr>
      </p:pic>
    </p:spTree>
    <p:extLst>
      <p:ext uri="{BB962C8B-B14F-4D97-AF65-F5344CB8AC3E}">
        <p14:creationId xmlns:p14="http://schemas.microsoft.com/office/powerpoint/2010/main" val="22051476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Password reset</a:t>
            </a:r>
          </a:p>
        </p:txBody>
      </p:sp>
      <p:pic>
        <p:nvPicPr>
          <p:cNvPr id="2" name="Picture 1">
            <a:extLst>
              <a:ext uri="{FF2B5EF4-FFF2-40B4-BE49-F238E27FC236}">
                <a16:creationId xmlns:a16="http://schemas.microsoft.com/office/drawing/2014/main" id="{413AA253-06B1-7B45-A2FE-31B1B56BC545}"/>
              </a:ext>
            </a:extLst>
          </p:cNvPr>
          <p:cNvPicPr>
            <a:picLocks noChangeAspect="1"/>
          </p:cNvPicPr>
          <p:nvPr/>
        </p:nvPicPr>
        <p:blipFill>
          <a:blip r:embed="rId3"/>
          <a:stretch>
            <a:fillRect/>
          </a:stretch>
        </p:blipFill>
        <p:spPr>
          <a:xfrm>
            <a:off x="2301722" y="953826"/>
            <a:ext cx="8755161" cy="4950348"/>
          </a:xfrm>
          <a:prstGeom prst="rect">
            <a:avLst/>
          </a:prstGeom>
        </p:spPr>
      </p:pic>
    </p:spTree>
    <p:extLst>
      <p:ext uri="{BB962C8B-B14F-4D97-AF65-F5344CB8AC3E}">
        <p14:creationId xmlns:p14="http://schemas.microsoft.com/office/powerpoint/2010/main" val="29550545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Dashboard</a:t>
            </a:r>
          </a:p>
        </p:txBody>
      </p:sp>
      <p:pic>
        <p:nvPicPr>
          <p:cNvPr id="3" name="Picture 2">
            <a:extLst>
              <a:ext uri="{FF2B5EF4-FFF2-40B4-BE49-F238E27FC236}">
                <a16:creationId xmlns:a16="http://schemas.microsoft.com/office/drawing/2014/main" id="{12882138-055C-274B-8B88-685E518F80D1}"/>
              </a:ext>
            </a:extLst>
          </p:cNvPr>
          <p:cNvPicPr>
            <a:picLocks noChangeAspect="1"/>
          </p:cNvPicPr>
          <p:nvPr/>
        </p:nvPicPr>
        <p:blipFill>
          <a:blip r:embed="rId3"/>
          <a:stretch>
            <a:fillRect/>
          </a:stretch>
        </p:blipFill>
        <p:spPr>
          <a:xfrm>
            <a:off x="2352990" y="814551"/>
            <a:ext cx="9087520" cy="5228897"/>
          </a:xfrm>
          <a:prstGeom prst="rect">
            <a:avLst/>
          </a:prstGeom>
        </p:spPr>
      </p:pic>
    </p:spTree>
    <p:extLst>
      <p:ext uri="{BB962C8B-B14F-4D97-AF65-F5344CB8AC3E}">
        <p14:creationId xmlns:p14="http://schemas.microsoft.com/office/powerpoint/2010/main" val="14861751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Create Databases</a:t>
            </a:r>
          </a:p>
        </p:txBody>
      </p:sp>
      <p:pic>
        <p:nvPicPr>
          <p:cNvPr id="2" name="Picture 1">
            <a:extLst>
              <a:ext uri="{FF2B5EF4-FFF2-40B4-BE49-F238E27FC236}">
                <a16:creationId xmlns:a16="http://schemas.microsoft.com/office/drawing/2014/main" id="{62543022-1BA8-0B4F-9960-2858EE8B2D03}"/>
              </a:ext>
            </a:extLst>
          </p:cNvPr>
          <p:cNvPicPr>
            <a:picLocks noChangeAspect="1"/>
          </p:cNvPicPr>
          <p:nvPr/>
        </p:nvPicPr>
        <p:blipFill>
          <a:blip r:embed="rId3"/>
          <a:stretch>
            <a:fillRect/>
          </a:stretch>
        </p:blipFill>
        <p:spPr>
          <a:xfrm>
            <a:off x="2420351" y="964649"/>
            <a:ext cx="8594490" cy="4887063"/>
          </a:xfrm>
          <a:prstGeom prst="rect">
            <a:avLst/>
          </a:prstGeom>
        </p:spPr>
      </p:pic>
    </p:spTree>
    <p:extLst>
      <p:ext uri="{BB962C8B-B14F-4D97-AF65-F5344CB8AC3E}">
        <p14:creationId xmlns:p14="http://schemas.microsoft.com/office/powerpoint/2010/main" val="338867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8099"/>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Delete Database</a:t>
            </a:r>
          </a:p>
        </p:txBody>
      </p:sp>
      <p:pic>
        <p:nvPicPr>
          <p:cNvPr id="3" name="Picture 2">
            <a:extLst>
              <a:ext uri="{FF2B5EF4-FFF2-40B4-BE49-F238E27FC236}">
                <a16:creationId xmlns:a16="http://schemas.microsoft.com/office/drawing/2014/main" id="{BED59F51-5E7A-D94B-B474-C80AFB6896E9}"/>
              </a:ext>
            </a:extLst>
          </p:cNvPr>
          <p:cNvPicPr>
            <a:picLocks noChangeAspect="1"/>
          </p:cNvPicPr>
          <p:nvPr/>
        </p:nvPicPr>
        <p:blipFill>
          <a:blip r:embed="rId3"/>
          <a:stretch>
            <a:fillRect/>
          </a:stretch>
        </p:blipFill>
        <p:spPr>
          <a:xfrm>
            <a:off x="2288598" y="944834"/>
            <a:ext cx="8776295" cy="4968331"/>
          </a:xfrm>
          <a:prstGeom prst="rect">
            <a:avLst/>
          </a:prstGeom>
        </p:spPr>
      </p:pic>
    </p:spTree>
    <p:extLst>
      <p:ext uri="{BB962C8B-B14F-4D97-AF65-F5344CB8AC3E}">
        <p14:creationId xmlns:p14="http://schemas.microsoft.com/office/powerpoint/2010/main" val="17956200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8099"/>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Create Entity Set</a:t>
            </a:r>
          </a:p>
        </p:txBody>
      </p:sp>
      <p:pic>
        <p:nvPicPr>
          <p:cNvPr id="2" name="Picture 1">
            <a:extLst>
              <a:ext uri="{FF2B5EF4-FFF2-40B4-BE49-F238E27FC236}">
                <a16:creationId xmlns:a16="http://schemas.microsoft.com/office/drawing/2014/main" id="{95599FEF-EA40-6240-BF62-0A18720E9A28}"/>
              </a:ext>
            </a:extLst>
          </p:cNvPr>
          <p:cNvPicPr>
            <a:picLocks noChangeAspect="1"/>
          </p:cNvPicPr>
          <p:nvPr/>
        </p:nvPicPr>
        <p:blipFill>
          <a:blip r:embed="rId3"/>
          <a:stretch>
            <a:fillRect/>
          </a:stretch>
        </p:blipFill>
        <p:spPr>
          <a:xfrm>
            <a:off x="2196661" y="889706"/>
            <a:ext cx="9030171" cy="5125232"/>
          </a:xfrm>
          <a:prstGeom prst="rect">
            <a:avLst/>
          </a:prstGeom>
        </p:spPr>
      </p:pic>
    </p:spTree>
    <p:extLst>
      <p:ext uri="{BB962C8B-B14F-4D97-AF65-F5344CB8AC3E}">
        <p14:creationId xmlns:p14="http://schemas.microsoft.com/office/powerpoint/2010/main" val="1009001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8099"/>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Update Entity Set</a:t>
            </a:r>
          </a:p>
        </p:txBody>
      </p:sp>
      <p:pic>
        <p:nvPicPr>
          <p:cNvPr id="3" name="Picture 2">
            <a:extLst>
              <a:ext uri="{FF2B5EF4-FFF2-40B4-BE49-F238E27FC236}">
                <a16:creationId xmlns:a16="http://schemas.microsoft.com/office/drawing/2014/main" id="{C07B5421-32DE-EE43-A257-8E1B992E6336}"/>
              </a:ext>
            </a:extLst>
          </p:cNvPr>
          <p:cNvPicPr>
            <a:picLocks noChangeAspect="1"/>
          </p:cNvPicPr>
          <p:nvPr/>
        </p:nvPicPr>
        <p:blipFill>
          <a:blip r:embed="rId3"/>
          <a:stretch>
            <a:fillRect/>
          </a:stretch>
        </p:blipFill>
        <p:spPr>
          <a:xfrm>
            <a:off x="2150660" y="875594"/>
            <a:ext cx="9053368" cy="5106811"/>
          </a:xfrm>
          <a:prstGeom prst="rect">
            <a:avLst/>
          </a:prstGeom>
        </p:spPr>
      </p:pic>
    </p:spTree>
    <p:extLst>
      <p:ext uri="{BB962C8B-B14F-4D97-AF65-F5344CB8AC3E}">
        <p14:creationId xmlns:p14="http://schemas.microsoft.com/office/powerpoint/2010/main" val="3126974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Unified Database API</a:t>
            </a:r>
          </a:p>
        </p:txBody>
      </p:sp>
      <p:sp>
        <p:nvSpPr>
          <p:cNvPr id="2" name="Rectangle 1">
            <a:extLst>
              <a:ext uri="{FF2B5EF4-FFF2-40B4-BE49-F238E27FC236}">
                <a16:creationId xmlns:a16="http://schemas.microsoft.com/office/drawing/2014/main" id="{2BC90C43-45C7-4843-A15A-61C2CDC533F2}"/>
              </a:ext>
            </a:extLst>
          </p:cNvPr>
          <p:cNvSpPr/>
          <p:nvPr/>
        </p:nvSpPr>
        <p:spPr>
          <a:xfrm>
            <a:off x="2133600" y="1872699"/>
            <a:ext cx="9028386" cy="1200329"/>
          </a:xfrm>
          <a:prstGeom prst="rect">
            <a:avLst/>
          </a:prstGeom>
        </p:spPr>
        <p:txBody>
          <a:bodyPr wrap="square">
            <a:spAutoFit/>
          </a:bodyPr>
          <a:lstStyle/>
          <a:p>
            <a:r>
              <a:rPr lang="en-IN" dirty="0"/>
              <a:t>Unified Database API - UDAPI - is a uniform API that provides a uniform language based on REST requests for interaction with different types of databases. The databases could be relational like MySQL and </a:t>
            </a:r>
            <a:r>
              <a:rPr lang="en-IN" dirty="0" err="1"/>
              <a:t>PostGres</a:t>
            </a:r>
            <a:r>
              <a:rPr lang="en-IN" dirty="0"/>
              <a:t>; or non-relational like MongoDB and Couch DB. </a:t>
            </a:r>
          </a:p>
          <a:p>
            <a:endParaRPr lang="en-US" dirty="0"/>
          </a:p>
        </p:txBody>
      </p:sp>
    </p:spTree>
    <p:extLst>
      <p:ext uri="{BB962C8B-B14F-4D97-AF65-F5344CB8AC3E}">
        <p14:creationId xmlns:p14="http://schemas.microsoft.com/office/powerpoint/2010/main" val="25730345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8099"/>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Delete Entity Set</a:t>
            </a:r>
          </a:p>
        </p:txBody>
      </p:sp>
      <p:pic>
        <p:nvPicPr>
          <p:cNvPr id="2" name="Picture 1">
            <a:extLst>
              <a:ext uri="{FF2B5EF4-FFF2-40B4-BE49-F238E27FC236}">
                <a16:creationId xmlns:a16="http://schemas.microsoft.com/office/drawing/2014/main" id="{5458EAA9-8CD1-634E-A750-F37B06E7164E}"/>
              </a:ext>
            </a:extLst>
          </p:cNvPr>
          <p:cNvPicPr>
            <a:picLocks noChangeAspect="1"/>
          </p:cNvPicPr>
          <p:nvPr/>
        </p:nvPicPr>
        <p:blipFill>
          <a:blip r:embed="rId3"/>
          <a:stretch>
            <a:fillRect/>
          </a:stretch>
        </p:blipFill>
        <p:spPr>
          <a:xfrm>
            <a:off x="2322747" y="992136"/>
            <a:ext cx="8544949" cy="4873727"/>
          </a:xfrm>
          <a:prstGeom prst="rect">
            <a:avLst/>
          </a:prstGeom>
        </p:spPr>
      </p:pic>
    </p:spTree>
    <p:extLst>
      <p:ext uri="{BB962C8B-B14F-4D97-AF65-F5344CB8AC3E}">
        <p14:creationId xmlns:p14="http://schemas.microsoft.com/office/powerpoint/2010/main" val="4449252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8099"/>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Details of Database</a:t>
            </a:r>
          </a:p>
        </p:txBody>
      </p:sp>
      <p:pic>
        <p:nvPicPr>
          <p:cNvPr id="3" name="Picture 2">
            <a:extLst>
              <a:ext uri="{FF2B5EF4-FFF2-40B4-BE49-F238E27FC236}">
                <a16:creationId xmlns:a16="http://schemas.microsoft.com/office/drawing/2014/main" id="{43D429ED-6E4A-984A-837F-1CD4D2D4FAA8}"/>
              </a:ext>
            </a:extLst>
          </p:cNvPr>
          <p:cNvPicPr>
            <a:picLocks noChangeAspect="1"/>
          </p:cNvPicPr>
          <p:nvPr/>
        </p:nvPicPr>
        <p:blipFill>
          <a:blip r:embed="rId3"/>
          <a:stretch>
            <a:fillRect/>
          </a:stretch>
        </p:blipFill>
        <p:spPr>
          <a:xfrm>
            <a:off x="2171576" y="889706"/>
            <a:ext cx="8717142" cy="5006198"/>
          </a:xfrm>
          <a:prstGeom prst="rect">
            <a:avLst/>
          </a:prstGeom>
        </p:spPr>
      </p:pic>
    </p:spTree>
    <p:extLst>
      <p:ext uri="{BB962C8B-B14F-4D97-AF65-F5344CB8AC3E}">
        <p14:creationId xmlns:p14="http://schemas.microsoft.com/office/powerpoint/2010/main" val="3667639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8099"/>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view Entity</a:t>
            </a:r>
          </a:p>
        </p:txBody>
      </p:sp>
      <p:pic>
        <p:nvPicPr>
          <p:cNvPr id="2" name="Picture 1">
            <a:extLst>
              <a:ext uri="{FF2B5EF4-FFF2-40B4-BE49-F238E27FC236}">
                <a16:creationId xmlns:a16="http://schemas.microsoft.com/office/drawing/2014/main" id="{4CD97B42-0955-6341-9D75-D0DF32267379}"/>
              </a:ext>
            </a:extLst>
          </p:cNvPr>
          <p:cNvPicPr>
            <a:picLocks noChangeAspect="1"/>
          </p:cNvPicPr>
          <p:nvPr/>
        </p:nvPicPr>
        <p:blipFill>
          <a:blip r:embed="rId3"/>
          <a:stretch>
            <a:fillRect/>
          </a:stretch>
        </p:blipFill>
        <p:spPr>
          <a:xfrm>
            <a:off x="2522250" y="1064683"/>
            <a:ext cx="8317466" cy="4728633"/>
          </a:xfrm>
          <a:prstGeom prst="rect">
            <a:avLst/>
          </a:prstGeom>
        </p:spPr>
      </p:pic>
    </p:spTree>
    <p:extLst>
      <p:ext uri="{BB962C8B-B14F-4D97-AF65-F5344CB8AC3E}">
        <p14:creationId xmlns:p14="http://schemas.microsoft.com/office/powerpoint/2010/main" val="10254264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8099"/>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125957"/>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User Interface: Create Entity</a:t>
            </a:r>
          </a:p>
        </p:txBody>
      </p:sp>
      <p:pic>
        <p:nvPicPr>
          <p:cNvPr id="3" name="Picture 2">
            <a:extLst>
              <a:ext uri="{FF2B5EF4-FFF2-40B4-BE49-F238E27FC236}">
                <a16:creationId xmlns:a16="http://schemas.microsoft.com/office/drawing/2014/main" id="{C8BDC03C-3E29-824A-8C62-E3E4ACCDC6E2}"/>
              </a:ext>
            </a:extLst>
          </p:cNvPr>
          <p:cNvPicPr>
            <a:picLocks noChangeAspect="1"/>
          </p:cNvPicPr>
          <p:nvPr/>
        </p:nvPicPr>
        <p:blipFill>
          <a:blip r:embed="rId3"/>
          <a:stretch>
            <a:fillRect/>
          </a:stretch>
        </p:blipFill>
        <p:spPr>
          <a:xfrm>
            <a:off x="2266341" y="917564"/>
            <a:ext cx="8390525" cy="4791450"/>
          </a:xfrm>
          <a:prstGeom prst="rect">
            <a:avLst/>
          </a:prstGeom>
        </p:spPr>
      </p:pic>
    </p:spTree>
    <p:extLst>
      <p:ext uri="{BB962C8B-B14F-4D97-AF65-F5344CB8AC3E}">
        <p14:creationId xmlns:p14="http://schemas.microsoft.com/office/powerpoint/2010/main" val="33027106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Conclusion</a:t>
            </a:r>
          </a:p>
        </p:txBody>
      </p:sp>
      <p:sp>
        <p:nvSpPr>
          <p:cNvPr id="2" name="Rectangle 1">
            <a:extLst>
              <a:ext uri="{FF2B5EF4-FFF2-40B4-BE49-F238E27FC236}">
                <a16:creationId xmlns:a16="http://schemas.microsoft.com/office/drawing/2014/main" id="{2BC90C43-45C7-4843-A15A-61C2CDC533F2}"/>
              </a:ext>
            </a:extLst>
          </p:cNvPr>
          <p:cNvSpPr/>
          <p:nvPr/>
        </p:nvSpPr>
        <p:spPr>
          <a:xfrm>
            <a:off x="2133599" y="1872700"/>
            <a:ext cx="9406759" cy="2585323"/>
          </a:xfrm>
          <a:prstGeom prst="rect">
            <a:avLst/>
          </a:prstGeom>
        </p:spPr>
        <p:txBody>
          <a:bodyPr wrap="square">
            <a:spAutoFit/>
          </a:bodyPr>
          <a:lstStyle/>
          <a:p>
            <a:r>
              <a:rPr lang="en-IN" dirty="0"/>
              <a:t>UDAPI, adapted from </a:t>
            </a:r>
            <a:r>
              <a:rPr lang="en-IN" dirty="0" err="1"/>
              <a:t>Sellami</a:t>
            </a:r>
            <a:r>
              <a:rPr lang="en-IN" dirty="0"/>
              <a:t> et. </a:t>
            </a:r>
            <a:r>
              <a:rPr lang="en-IN" dirty="0" err="1"/>
              <a:t>al’s</a:t>
            </a:r>
            <a:r>
              <a:rPr lang="en-IN" dirty="0"/>
              <a:t> ODBAPI has implemented all the features the authors theorised about, and has also included its own enhancements. UDAPI is a streamlined and a unified REST API that allows the execution of CRUD operations on different NoSQL and relational databases. It decouples cloud applications from data stores, making the process of migration much easier. Furthermore, it relieves the developers from having to learn new APIs for different databases. UDAPI also has authentication and authorisation to ensure the security of the users’ data and databases. There is still a long way to go but UDAPI is on its way to becoming a reliable one-stop-shop for all database needs. </a:t>
            </a:r>
          </a:p>
          <a:p>
            <a:endParaRPr lang="en-US" dirty="0"/>
          </a:p>
        </p:txBody>
      </p:sp>
    </p:spTree>
    <p:extLst>
      <p:ext uri="{BB962C8B-B14F-4D97-AF65-F5344CB8AC3E}">
        <p14:creationId xmlns:p14="http://schemas.microsoft.com/office/powerpoint/2010/main" val="3114145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Future Work</a:t>
            </a:r>
          </a:p>
        </p:txBody>
      </p:sp>
      <p:sp>
        <p:nvSpPr>
          <p:cNvPr id="2" name="Rectangle 1">
            <a:extLst>
              <a:ext uri="{FF2B5EF4-FFF2-40B4-BE49-F238E27FC236}">
                <a16:creationId xmlns:a16="http://schemas.microsoft.com/office/drawing/2014/main" id="{2BC90C43-45C7-4843-A15A-61C2CDC533F2}"/>
              </a:ext>
            </a:extLst>
          </p:cNvPr>
          <p:cNvSpPr/>
          <p:nvPr/>
        </p:nvSpPr>
        <p:spPr>
          <a:xfrm>
            <a:off x="2133600" y="1872700"/>
            <a:ext cx="8828690" cy="2862322"/>
          </a:xfrm>
          <a:prstGeom prst="rect">
            <a:avLst/>
          </a:prstGeom>
        </p:spPr>
        <p:txBody>
          <a:bodyPr wrap="square">
            <a:spAutoFit/>
          </a:bodyPr>
          <a:lstStyle/>
          <a:p>
            <a:pPr marL="285750" indent="-285750">
              <a:buFont typeface="Arial" panose="020B0604020202020204" pitchFamily="34" charset="0"/>
              <a:buChar char="•"/>
            </a:pPr>
            <a:r>
              <a:rPr lang="en-IN" dirty="0"/>
              <a:t>At present, UDAPI only works for two databases : MySQL and MongoDB. Other databases can be supported in future iterations of the development process. </a:t>
            </a:r>
          </a:p>
          <a:p>
            <a:pPr marL="285750" indent="-285750">
              <a:buFont typeface="Arial" panose="020B0604020202020204" pitchFamily="34" charset="0"/>
              <a:buChar char="•"/>
            </a:pPr>
            <a:r>
              <a:rPr lang="en-IN" dirty="0"/>
              <a:t>The process of creating entity sets takes JSON requests in the user interface. This could be modified into a much more intuitive form with dynamic input fields that can be added or deleted based on the number of attributes. </a:t>
            </a:r>
          </a:p>
          <a:p>
            <a:pPr marL="285750" indent="-285750">
              <a:buFont typeface="Arial" panose="020B0604020202020204" pitchFamily="34" charset="0"/>
              <a:buChar char="•"/>
            </a:pPr>
            <a:r>
              <a:rPr lang="en-IN" dirty="0"/>
              <a:t>The Front-end can be further enhanced to include a POSTMAN like feature where the user could directly interact with UDAPI for quick requests and responses. </a:t>
            </a:r>
          </a:p>
          <a:p>
            <a:pPr marL="285750" indent="-285750">
              <a:buFont typeface="Arial" panose="020B0604020202020204" pitchFamily="34" charset="0"/>
              <a:buChar char="•"/>
            </a:pPr>
            <a:r>
              <a:rPr lang="en-IN" dirty="0"/>
              <a:t>Tools can be provided for quick migration of datastore from one datastore to another with the press of a button. We hope to include all of these in the near future. </a:t>
            </a:r>
          </a:p>
          <a:p>
            <a:endParaRPr lang="en-US" dirty="0"/>
          </a:p>
        </p:txBody>
      </p:sp>
    </p:spTree>
    <p:extLst>
      <p:ext uri="{BB962C8B-B14F-4D97-AF65-F5344CB8AC3E}">
        <p14:creationId xmlns:p14="http://schemas.microsoft.com/office/powerpoint/2010/main" val="5765019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Key References</a:t>
            </a:r>
          </a:p>
        </p:txBody>
      </p:sp>
      <p:sp>
        <p:nvSpPr>
          <p:cNvPr id="2" name="Rectangle 1">
            <a:extLst>
              <a:ext uri="{FF2B5EF4-FFF2-40B4-BE49-F238E27FC236}">
                <a16:creationId xmlns:a16="http://schemas.microsoft.com/office/drawing/2014/main" id="{2BC90C43-45C7-4843-A15A-61C2CDC533F2}"/>
              </a:ext>
            </a:extLst>
          </p:cNvPr>
          <p:cNvSpPr/>
          <p:nvPr/>
        </p:nvSpPr>
        <p:spPr>
          <a:xfrm>
            <a:off x="2133600" y="1872700"/>
            <a:ext cx="9028386" cy="2031325"/>
          </a:xfrm>
          <a:prstGeom prst="rect">
            <a:avLst/>
          </a:prstGeom>
        </p:spPr>
        <p:txBody>
          <a:bodyPr wrap="square">
            <a:spAutoFit/>
          </a:bodyPr>
          <a:lstStyle/>
          <a:p>
            <a:pPr marL="457200" indent="-457200">
              <a:buFont typeface="Arial" panose="020B0604020202020204" pitchFamily="34" charset="0"/>
              <a:buChar char="•"/>
            </a:pPr>
            <a:r>
              <a:rPr lang="en-US" dirty="0"/>
              <a:t>C. </a:t>
            </a:r>
            <a:r>
              <a:rPr lang="en-US" dirty="0" err="1"/>
              <a:t>Baun</a:t>
            </a:r>
            <a:r>
              <a:rPr lang="en-US" dirty="0"/>
              <a:t>, M. Kunze, J. </a:t>
            </a:r>
            <a:r>
              <a:rPr lang="en-US" dirty="0" err="1"/>
              <a:t>Nimis</a:t>
            </a:r>
            <a:r>
              <a:rPr lang="en-US" dirty="0"/>
              <a:t>, and S. </a:t>
            </a:r>
            <a:r>
              <a:rPr lang="en-US" dirty="0" err="1"/>
              <a:t>Tai,Cloud</a:t>
            </a:r>
            <a:r>
              <a:rPr lang="en-US" dirty="0"/>
              <a:t> Computing- Web-Based Dynamic IT Services.    Springer, 2011.</a:t>
            </a:r>
          </a:p>
          <a:p>
            <a:pPr marL="457200" indent="-457200">
              <a:buFont typeface="Arial" panose="020B0604020202020204" pitchFamily="34" charset="0"/>
              <a:buChar char="•"/>
            </a:pPr>
            <a:r>
              <a:rPr lang="en-US" dirty="0"/>
              <a:t>B. F. Cooper and et al., “</a:t>
            </a:r>
            <a:r>
              <a:rPr lang="en-US" dirty="0" err="1"/>
              <a:t>Pnuts</a:t>
            </a:r>
            <a:r>
              <a:rPr lang="en-US" dirty="0"/>
              <a:t>: Yahoo!’s hosted data </a:t>
            </a:r>
            <a:r>
              <a:rPr lang="en-US" dirty="0" err="1"/>
              <a:t>servingplatform</a:t>
            </a:r>
            <a:r>
              <a:rPr lang="en-US" dirty="0"/>
              <a:t>,”PVLDB, vol. 1, no. 2, pp. 1277–1288, 2008</a:t>
            </a:r>
          </a:p>
          <a:p>
            <a:pPr marL="457200" indent="-457200">
              <a:buFont typeface="Arial" panose="020B0604020202020204" pitchFamily="34" charset="0"/>
              <a:buChar char="•"/>
            </a:pPr>
            <a:r>
              <a:rPr lang="en-US" dirty="0"/>
              <a:t>M. Pollack, O. </a:t>
            </a:r>
            <a:r>
              <a:rPr lang="en-US" dirty="0" err="1"/>
              <a:t>Gierke</a:t>
            </a:r>
            <a:r>
              <a:rPr lang="en-US" dirty="0"/>
              <a:t>, T. </a:t>
            </a:r>
            <a:r>
              <a:rPr lang="en-US" dirty="0" err="1"/>
              <a:t>Risberg</a:t>
            </a:r>
            <a:r>
              <a:rPr lang="en-US" dirty="0"/>
              <a:t>, J. </a:t>
            </a:r>
            <a:r>
              <a:rPr lang="en-US" dirty="0" err="1"/>
              <a:t>Brisbin</a:t>
            </a:r>
            <a:r>
              <a:rPr lang="en-US" dirty="0"/>
              <a:t>, and M. </a:t>
            </a:r>
            <a:r>
              <a:rPr lang="en-US" dirty="0" err="1"/>
              <a:t>Hunger,Eds.,Spring</a:t>
            </a:r>
            <a:r>
              <a:rPr lang="en-US" dirty="0"/>
              <a:t> Data.    O’Reilly Media, October 2012.</a:t>
            </a:r>
          </a:p>
          <a:p>
            <a:endParaRPr lang="en-US" dirty="0"/>
          </a:p>
        </p:txBody>
      </p:sp>
    </p:spTree>
    <p:extLst>
      <p:ext uri="{BB962C8B-B14F-4D97-AF65-F5344CB8AC3E}">
        <p14:creationId xmlns:p14="http://schemas.microsoft.com/office/powerpoint/2010/main" val="1972552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0"/>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4427042" y="2710946"/>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Thank You</a:t>
            </a:r>
          </a:p>
        </p:txBody>
      </p:sp>
    </p:spTree>
    <p:extLst>
      <p:ext uri="{BB962C8B-B14F-4D97-AF65-F5344CB8AC3E}">
        <p14:creationId xmlns:p14="http://schemas.microsoft.com/office/powerpoint/2010/main" val="507090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Goals of the Project</a:t>
            </a:r>
          </a:p>
        </p:txBody>
      </p:sp>
      <p:sp>
        <p:nvSpPr>
          <p:cNvPr id="2" name="Rectangle 1">
            <a:extLst>
              <a:ext uri="{FF2B5EF4-FFF2-40B4-BE49-F238E27FC236}">
                <a16:creationId xmlns:a16="http://schemas.microsoft.com/office/drawing/2014/main" id="{2BC90C43-45C7-4843-A15A-61C2CDC533F2}"/>
              </a:ext>
            </a:extLst>
          </p:cNvPr>
          <p:cNvSpPr/>
          <p:nvPr/>
        </p:nvSpPr>
        <p:spPr>
          <a:xfrm>
            <a:off x="2124748" y="2077301"/>
            <a:ext cx="9112469" cy="2585323"/>
          </a:xfrm>
          <a:prstGeom prst="rect">
            <a:avLst/>
          </a:prstGeom>
        </p:spPr>
        <p:txBody>
          <a:bodyPr wrap="square">
            <a:spAutoFit/>
          </a:bodyPr>
          <a:lstStyle/>
          <a:p>
            <a:r>
              <a:rPr lang="en-IN" b="1" dirty="0">
                <a:solidFill>
                  <a:srgbClr val="222222"/>
                </a:solidFill>
                <a:latin typeface="arial" panose="020B0604020202020204" pitchFamily="34" charset="0"/>
              </a:rPr>
              <a:t>The project has 2 Important goals</a:t>
            </a:r>
          </a:p>
          <a:p>
            <a:endParaRPr lang="en-IN" b="1" dirty="0">
              <a:solidFill>
                <a:srgbClr val="222222"/>
              </a:solidFill>
              <a:latin typeface="arial" panose="020B0604020202020204" pitchFamily="34" charset="0"/>
            </a:endParaRPr>
          </a:p>
          <a:p>
            <a:pPr marL="285750" indent="-285750">
              <a:buFont typeface="Arial" panose="020B0604020202020204" pitchFamily="34" charset="0"/>
              <a:buChar char="•"/>
            </a:pPr>
            <a:r>
              <a:rPr lang="en-IN" b="1" dirty="0"/>
              <a:t>Build UDAPI </a:t>
            </a:r>
            <a:r>
              <a:rPr lang="en-IN" dirty="0"/>
              <a:t>- a cross-database API which takes REST Requests as input and performs the required CRUD (Create, Retrieve, Update and Delete) operations by interacting with the necessary databases. The API returns the results of the query. </a:t>
            </a:r>
          </a:p>
          <a:p>
            <a:pPr marL="285750" indent="-285750">
              <a:buFont typeface="Arial" panose="020B0604020202020204" pitchFamily="34" charset="0"/>
              <a:buChar char="•"/>
            </a:pPr>
            <a:r>
              <a:rPr lang="en-IN" b="1" dirty="0"/>
              <a:t>Build a sample front-end</a:t>
            </a:r>
            <a:r>
              <a:rPr lang="en-IN" dirty="0"/>
              <a:t> to demonstrate the functionality of the API. The front-end includes tools for viewing all the databases of a specific user, the entity sets of each database, the entities of each entity set. </a:t>
            </a:r>
          </a:p>
          <a:p>
            <a:endParaRPr lang="en-US" dirty="0"/>
          </a:p>
        </p:txBody>
      </p:sp>
    </p:spTree>
    <p:extLst>
      <p:ext uri="{BB962C8B-B14F-4D97-AF65-F5344CB8AC3E}">
        <p14:creationId xmlns:p14="http://schemas.microsoft.com/office/powerpoint/2010/main" val="245764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Problem Statement</a:t>
            </a:r>
          </a:p>
        </p:txBody>
      </p:sp>
      <p:sp>
        <p:nvSpPr>
          <p:cNvPr id="2" name="Rectangle 1">
            <a:extLst>
              <a:ext uri="{FF2B5EF4-FFF2-40B4-BE49-F238E27FC236}">
                <a16:creationId xmlns:a16="http://schemas.microsoft.com/office/drawing/2014/main" id="{2BC90C43-45C7-4843-A15A-61C2CDC533F2}"/>
              </a:ext>
            </a:extLst>
          </p:cNvPr>
          <p:cNvSpPr/>
          <p:nvPr/>
        </p:nvSpPr>
        <p:spPr>
          <a:xfrm>
            <a:off x="2133599" y="1872700"/>
            <a:ext cx="9122979" cy="3693319"/>
          </a:xfrm>
          <a:prstGeom prst="rect">
            <a:avLst/>
          </a:prstGeom>
        </p:spPr>
        <p:txBody>
          <a:bodyPr wrap="square">
            <a:spAutoFit/>
          </a:bodyPr>
          <a:lstStyle/>
          <a:p>
            <a:r>
              <a:rPr lang="en-US" dirty="0"/>
              <a:t>In order to satisfy different storage requirements, cloud applications usually need to access and interact with different relational and NoSQL data stores having heterogeneous APIs. This APIs heterogeneity induces two main problems:</a:t>
            </a:r>
          </a:p>
          <a:p>
            <a:endParaRPr lang="en-US" dirty="0"/>
          </a:p>
          <a:p>
            <a:pPr marL="457200" indent="-457200">
              <a:buFont typeface="+mj-lt"/>
              <a:buAutoNum type="arabicPeriod"/>
            </a:pPr>
            <a:r>
              <a:rPr lang="en-US" dirty="0"/>
              <a:t>It makes migration from one data store to another complex. During migration, data has to migrated from the old data store to the new one. The application source code has to modified and adapted to the new proprietary API.</a:t>
            </a:r>
          </a:p>
          <a:p>
            <a:pPr marL="457200" indent="-457200">
              <a:buFont typeface="+mj-lt"/>
              <a:buAutoNum type="arabicPeriod"/>
            </a:pPr>
            <a:endParaRPr lang="en-US" dirty="0"/>
          </a:p>
          <a:p>
            <a:pPr marL="457200" indent="-457200">
              <a:buFont typeface="+mj-lt"/>
              <a:buAutoNum type="arabicPeriod"/>
            </a:pPr>
            <a:r>
              <a:rPr lang="en-US" dirty="0"/>
              <a:t>A cloud application may use multiple data stores at once—polyglot persistence. Polyglot Persistence means that when storing data, it is best to use multiple data storage technologies, chosen based upon the way data is being used by individual applications or components of a single application.</a:t>
            </a:r>
          </a:p>
          <a:p>
            <a:endParaRPr lang="en-US" dirty="0"/>
          </a:p>
        </p:txBody>
      </p:sp>
    </p:spTree>
    <p:extLst>
      <p:ext uri="{BB962C8B-B14F-4D97-AF65-F5344CB8AC3E}">
        <p14:creationId xmlns:p14="http://schemas.microsoft.com/office/powerpoint/2010/main" val="767195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Introduction</a:t>
            </a:r>
          </a:p>
        </p:txBody>
      </p:sp>
      <p:sp>
        <p:nvSpPr>
          <p:cNvPr id="2" name="Rectangle 1">
            <a:extLst>
              <a:ext uri="{FF2B5EF4-FFF2-40B4-BE49-F238E27FC236}">
                <a16:creationId xmlns:a16="http://schemas.microsoft.com/office/drawing/2014/main" id="{2BC90C43-45C7-4843-A15A-61C2CDC533F2}"/>
              </a:ext>
            </a:extLst>
          </p:cNvPr>
          <p:cNvSpPr/>
          <p:nvPr/>
        </p:nvSpPr>
        <p:spPr>
          <a:xfrm>
            <a:off x="2133599" y="1872700"/>
            <a:ext cx="8734097" cy="2862322"/>
          </a:xfrm>
          <a:prstGeom prst="rect">
            <a:avLst/>
          </a:prstGeom>
        </p:spPr>
        <p:txBody>
          <a:bodyPr wrap="square">
            <a:spAutoFit/>
          </a:bodyPr>
          <a:lstStyle/>
          <a:p>
            <a:pPr marL="285750" indent="-285750">
              <a:buFont typeface="Arial" panose="020B0604020202020204" pitchFamily="34" charset="0"/>
              <a:buChar char="•"/>
            </a:pPr>
            <a:r>
              <a:rPr lang="en-IN" dirty="0"/>
              <a:t>The API was first prototyped using the Spring framework - a java-based application framework. </a:t>
            </a:r>
          </a:p>
          <a:p>
            <a:pPr marL="285750" indent="-285750">
              <a:buFont typeface="Arial" panose="020B0604020202020204" pitchFamily="34" charset="0"/>
              <a:buChar char="•"/>
            </a:pPr>
            <a:r>
              <a:rPr lang="en-IN" dirty="0"/>
              <a:t>There were certain limitations which caused it to be migrated to Flask framework - a python- based micro web framework. </a:t>
            </a:r>
          </a:p>
          <a:p>
            <a:pPr marL="285750" indent="-285750">
              <a:buFont typeface="Arial" panose="020B0604020202020204" pitchFamily="34" charset="0"/>
              <a:buChar char="•"/>
            </a:pPr>
            <a:r>
              <a:rPr lang="en-IN" dirty="0"/>
              <a:t>The Flask framework handles the routes of the API and performs the necessary processing and query translation. </a:t>
            </a:r>
          </a:p>
          <a:p>
            <a:pPr marL="285750" indent="-285750">
              <a:buFont typeface="Arial" panose="020B0604020202020204" pitchFamily="34" charset="0"/>
              <a:buChar char="•"/>
            </a:pPr>
            <a:r>
              <a:rPr lang="en-IN" dirty="0"/>
              <a:t>The processed and translated queries are wrapped and the low-level communication API for the different databases are invoked. There are numerous other steps that are involved in processing the requests which will be detailed in the other sections of the report. </a:t>
            </a:r>
          </a:p>
        </p:txBody>
      </p:sp>
    </p:spTree>
    <p:extLst>
      <p:ext uri="{BB962C8B-B14F-4D97-AF65-F5344CB8AC3E}">
        <p14:creationId xmlns:p14="http://schemas.microsoft.com/office/powerpoint/2010/main" val="36679274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 name="Picture 2" descr="C:\Documents and Settings\ADMIN\Desktop\Courses Offered.jpg">
            <a:extLst>
              <a:ext uri="{FF2B5EF4-FFF2-40B4-BE49-F238E27FC236}">
                <a16:creationId xmlns:a16="http://schemas.microsoft.com/office/drawing/2014/main" id="{F68304ED-88EB-F64D-9E65-DF5881F473E9}"/>
              </a:ext>
            </a:extLst>
          </p:cNvPr>
          <p:cNvPicPr>
            <a:picLocks noChangeAspect="1" noChangeArrowheads="1"/>
          </p:cNvPicPr>
          <p:nvPr/>
        </p:nvPicPr>
        <p:blipFill>
          <a:blip r:embed="rId2"/>
          <a:srcRect/>
          <a:stretch>
            <a:fillRect/>
          </a:stretch>
        </p:blipFill>
        <p:spPr bwMode="auto">
          <a:xfrm>
            <a:off x="7385" y="-36000"/>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1685596" y="-298855"/>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Block Diagram</a:t>
            </a:r>
          </a:p>
        </p:txBody>
      </p:sp>
      <p:sp>
        <p:nvSpPr>
          <p:cNvPr id="50" name="Rectangle 49">
            <a:extLst>
              <a:ext uri="{FF2B5EF4-FFF2-40B4-BE49-F238E27FC236}">
                <a16:creationId xmlns:a16="http://schemas.microsoft.com/office/drawing/2014/main" id="{575678EE-BC72-164B-B1A7-EF7547A2C24F}"/>
              </a:ext>
            </a:extLst>
          </p:cNvPr>
          <p:cNvSpPr/>
          <p:nvPr/>
        </p:nvSpPr>
        <p:spPr>
          <a:xfrm>
            <a:off x="5141562" y="5618814"/>
            <a:ext cx="2667000" cy="304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Freeform: Shape 36">
            <a:extLst>
              <a:ext uri="{FF2B5EF4-FFF2-40B4-BE49-F238E27FC236}">
                <a16:creationId xmlns:a16="http://schemas.microsoft.com/office/drawing/2014/main" id="{06C25FE4-C46F-6248-9785-697BFBD75C8B}"/>
              </a:ext>
            </a:extLst>
          </p:cNvPr>
          <p:cNvSpPr/>
          <p:nvPr/>
        </p:nvSpPr>
        <p:spPr>
          <a:xfrm>
            <a:off x="7275162" y="1098213"/>
            <a:ext cx="1429744" cy="798603"/>
          </a:xfrm>
          <a:custGeom>
            <a:avLst/>
            <a:gdLst>
              <a:gd name="connsiteX0" fmla="*/ 0 w 765000"/>
              <a:gd name="connsiteY0" fmla="*/ 0 h 798603"/>
              <a:gd name="connsiteX1" fmla="*/ 765000 w 765000"/>
              <a:gd name="connsiteY1" fmla="*/ 0 h 798603"/>
              <a:gd name="connsiteX2" fmla="*/ 765000 w 765000"/>
              <a:gd name="connsiteY2" fmla="*/ 798603 h 798603"/>
              <a:gd name="connsiteX3" fmla="*/ 0 w 765000"/>
              <a:gd name="connsiteY3" fmla="*/ 798603 h 798603"/>
              <a:gd name="connsiteX4" fmla="*/ 0 w 765000"/>
              <a:gd name="connsiteY4" fmla="*/ 0 h 798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000" h="798603">
                <a:moveTo>
                  <a:pt x="0" y="0"/>
                </a:moveTo>
                <a:lnTo>
                  <a:pt x="765000" y="0"/>
                </a:lnTo>
                <a:lnTo>
                  <a:pt x="765000" y="798603"/>
                </a:lnTo>
                <a:lnTo>
                  <a:pt x="0" y="798603"/>
                </a:lnTo>
                <a:lnTo>
                  <a:pt x="0" y="0"/>
                </a:lnTo>
                <a:close/>
              </a:path>
            </a:pathLst>
          </a:custGeom>
          <a:solidFill>
            <a:schemeClr val="accent2">
              <a:lumMod val="60000"/>
              <a:lumOff val="4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50800" tIns="50800" rIns="50800" bIns="50800" numCol="1" spcCol="1270" anchor="ctr" anchorCtr="0">
            <a:noAutofit/>
          </a:bodyPr>
          <a:lstStyle/>
          <a:p>
            <a:pPr marL="0" lvl="0" indent="0" algn="ctr" defTabSz="889000">
              <a:lnSpc>
                <a:spcPct val="90000"/>
              </a:lnSpc>
              <a:spcBef>
                <a:spcPct val="0"/>
              </a:spcBef>
              <a:spcAft>
                <a:spcPct val="35000"/>
              </a:spcAft>
              <a:buNone/>
            </a:pPr>
            <a:r>
              <a:rPr lang="en-IN" sz="2000" kern="1200" dirty="0"/>
              <a:t>UDAPI User Auth service</a:t>
            </a:r>
            <a:endParaRPr lang="en-IN" sz="2800" kern="1200" dirty="0"/>
          </a:p>
        </p:txBody>
      </p:sp>
      <p:sp>
        <p:nvSpPr>
          <p:cNvPr id="52" name="Freeform: Shape 37">
            <a:extLst>
              <a:ext uri="{FF2B5EF4-FFF2-40B4-BE49-F238E27FC236}">
                <a16:creationId xmlns:a16="http://schemas.microsoft.com/office/drawing/2014/main" id="{0CC1FB9D-2F80-7E48-88F7-2ED6EC2CB9E2}"/>
              </a:ext>
            </a:extLst>
          </p:cNvPr>
          <p:cNvSpPr/>
          <p:nvPr/>
        </p:nvSpPr>
        <p:spPr>
          <a:xfrm>
            <a:off x="7615186" y="2824780"/>
            <a:ext cx="685800" cy="741490"/>
          </a:xfrm>
          <a:custGeom>
            <a:avLst/>
            <a:gdLst>
              <a:gd name="connsiteX0" fmla="*/ 0 w 720000"/>
              <a:gd name="connsiteY0" fmla="*/ 0 h 798603"/>
              <a:gd name="connsiteX1" fmla="*/ 720000 w 720000"/>
              <a:gd name="connsiteY1" fmla="*/ 0 h 798603"/>
              <a:gd name="connsiteX2" fmla="*/ 720000 w 720000"/>
              <a:gd name="connsiteY2" fmla="*/ 798603 h 798603"/>
              <a:gd name="connsiteX3" fmla="*/ 0 w 720000"/>
              <a:gd name="connsiteY3" fmla="*/ 798603 h 798603"/>
              <a:gd name="connsiteX4" fmla="*/ 0 w 720000"/>
              <a:gd name="connsiteY4" fmla="*/ 0 h 798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798603">
                <a:moveTo>
                  <a:pt x="0" y="0"/>
                </a:moveTo>
                <a:lnTo>
                  <a:pt x="720000" y="0"/>
                </a:lnTo>
                <a:lnTo>
                  <a:pt x="720000" y="798603"/>
                </a:lnTo>
                <a:lnTo>
                  <a:pt x="0" y="798603"/>
                </a:lnTo>
                <a:lnTo>
                  <a:pt x="0" y="0"/>
                </a:lnTo>
                <a:close/>
              </a:path>
            </a:pathLst>
          </a:custGeom>
          <a:solidFill>
            <a:srgbClr val="2D93FB"/>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IN" sz="1600" kern="1200" dirty="0"/>
              <a:t>My SQL</a:t>
            </a:r>
          </a:p>
        </p:txBody>
      </p:sp>
      <p:sp>
        <p:nvSpPr>
          <p:cNvPr id="53" name="Freeform: Shape 38">
            <a:extLst>
              <a:ext uri="{FF2B5EF4-FFF2-40B4-BE49-F238E27FC236}">
                <a16:creationId xmlns:a16="http://schemas.microsoft.com/office/drawing/2014/main" id="{4193403B-7D35-0B43-9901-B3983A671879}"/>
              </a:ext>
            </a:extLst>
          </p:cNvPr>
          <p:cNvSpPr/>
          <p:nvPr/>
        </p:nvSpPr>
        <p:spPr>
          <a:xfrm>
            <a:off x="7615186" y="3676459"/>
            <a:ext cx="702972" cy="756473"/>
          </a:xfrm>
          <a:custGeom>
            <a:avLst/>
            <a:gdLst>
              <a:gd name="connsiteX0" fmla="*/ 0 w 720000"/>
              <a:gd name="connsiteY0" fmla="*/ 0 h 798603"/>
              <a:gd name="connsiteX1" fmla="*/ 720000 w 720000"/>
              <a:gd name="connsiteY1" fmla="*/ 0 h 798603"/>
              <a:gd name="connsiteX2" fmla="*/ 720000 w 720000"/>
              <a:gd name="connsiteY2" fmla="*/ 798603 h 798603"/>
              <a:gd name="connsiteX3" fmla="*/ 0 w 720000"/>
              <a:gd name="connsiteY3" fmla="*/ 798603 h 798603"/>
              <a:gd name="connsiteX4" fmla="*/ 0 w 720000"/>
              <a:gd name="connsiteY4" fmla="*/ 0 h 798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798603">
                <a:moveTo>
                  <a:pt x="0" y="0"/>
                </a:moveTo>
                <a:lnTo>
                  <a:pt x="720000" y="0"/>
                </a:lnTo>
                <a:lnTo>
                  <a:pt x="720000" y="798603"/>
                </a:lnTo>
                <a:lnTo>
                  <a:pt x="0" y="798603"/>
                </a:lnTo>
                <a:lnTo>
                  <a:pt x="0" y="0"/>
                </a:lnTo>
                <a:close/>
              </a:path>
            </a:pathLst>
          </a:custGeom>
          <a:solidFill>
            <a:srgbClr val="2D93FB"/>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IN" sz="1600" kern="1200" dirty="0"/>
              <a:t>Redis</a:t>
            </a:r>
          </a:p>
        </p:txBody>
      </p:sp>
      <p:sp>
        <p:nvSpPr>
          <p:cNvPr id="54" name="Freeform: Shape 39">
            <a:extLst>
              <a:ext uri="{FF2B5EF4-FFF2-40B4-BE49-F238E27FC236}">
                <a16:creationId xmlns:a16="http://schemas.microsoft.com/office/drawing/2014/main" id="{0C070B10-676B-AF4C-85EF-A54D42F2021C}"/>
              </a:ext>
            </a:extLst>
          </p:cNvPr>
          <p:cNvSpPr/>
          <p:nvPr/>
        </p:nvSpPr>
        <p:spPr>
          <a:xfrm>
            <a:off x="7615186" y="4873700"/>
            <a:ext cx="726776" cy="728044"/>
          </a:xfrm>
          <a:custGeom>
            <a:avLst/>
            <a:gdLst>
              <a:gd name="connsiteX0" fmla="*/ 0 w 720000"/>
              <a:gd name="connsiteY0" fmla="*/ 0 h 798603"/>
              <a:gd name="connsiteX1" fmla="*/ 720000 w 720000"/>
              <a:gd name="connsiteY1" fmla="*/ 0 h 798603"/>
              <a:gd name="connsiteX2" fmla="*/ 720000 w 720000"/>
              <a:gd name="connsiteY2" fmla="*/ 798603 h 798603"/>
              <a:gd name="connsiteX3" fmla="*/ 0 w 720000"/>
              <a:gd name="connsiteY3" fmla="*/ 798603 h 798603"/>
              <a:gd name="connsiteX4" fmla="*/ 0 w 720000"/>
              <a:gd name="connsiteY4" fmla="*/ 0 h 798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798603">
                <a:moveTo>
                  <a:pt x="0" y="0"/>
                </a:moveTo>
                <a:lnTo>
                  <a:pt x="720000" y="0"/>
                </a:lnTo>
                <a:lnTo>
                  <a:pt x="720000" y="798603"/>
                </a:lnTo>
                <a:lnTo>
                  <a:pt x="0" y="798603"/>
                </a:lnTo>
                <a:lnTo>
                  <a:pt x="0" y="0"/>
                </a:lnTo>
                <a:close/>
              </a:path>
            </a:pathLst>
          </a:custGeom>
          <a:solidFill>
            <a:srgbClr val="2D93FB"/>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IN" sz="1600" kern="1200" dirty="0"/>
              <a:t>Mongo DB</a:t>
            </a:r>
          </a:p>
        </p:txBody>
      </p:sp>
      <mc:AlternateContent xmlns:mc="http://schemas.openxmlformats.org/markup-compatibility/2006">
        <mc:Choice xmlns:am3d="http://schemas.microsoft.com/office/drawing/2017/model3d" Requires="am3d">
          <p:graphicFrame>
            <p:nvGraphicFramePr>
              <p:cNvPr id="55" name="3D Model 54" descr="Cylinder">
                <a:extLst>
                  <a:ext uri="{FF2B5EF4-FFF2-40B4-BE49-F238E27FC236}">
                    <a16:creationId xmlns:a16="http://schemas.microsoft.com/office/drawing/2014/main" id="{F588D27F-C38F-2C42-A8FC-35A84E322349}"/>
                  </a:ext>
                </a:extLst>
              </p:cNvPr>
              <p:cNvGraphicFramePr>
                <a:graphicFrameLocks noChangeAspect="1"/>
              </p:cNvGraphicFramePr>
              <p:nvPr>
                <p:extLst>
                  <p:ext uri="{D42A27DB-BD31-4B8C-83A1-F6EECF244321}">
                    <p14:modId xmlns:p14="http://schemas.microsoft.com/office/powerpoint/2010/main" val="193260884"/>
                  </p:ext>
                </p:extLst>
              </p:nvPr>
            </p:nvGraphicFramePr>
            <p:xfrm>
              <a:off x="9637362" y="1021396"/>
              <a:ext cx="533399" cy="741491"/>
            </p:xfrm>
            <a:graphic>
              <a:graphicData uri="http://schemas.microsoft.com/office/drawing/2017/model3d">
                <am3d:model3d r:embed="rId3">
                  <am3d:spPr>
                    <a:xfrm>
                      <a:off x="0" y="0"/>
                      <a:ext cx="533399" cy="741491"/>
                    </a:xfrm>
                    <a:prstGeom prst="rect">
                      <a:avLst/>
                    </a:prstGeom>
                    <a:noFill/>
                  </am3d:spPr>
                  <am3d:camera>
                    <am3d:pos x="0" y="0" z="62782805"/>
                    <am3d:up dx="0" dy="36000000" dz="0"/>
                    <am3d:lookAt x="0" y="0" z="0"/>
                    <am3d:perspective fov="2700000"/>
                  </am3d:camera>
                  <am3d:trans>
                    <am3d:meterPerModelUnit n="7159681" d="1000000"/>
                    <am3d:preTrans dx="22" dy="-18000000" dz="6"/>
                    <am3d:scale>
                      <am3d:sx n="1000000" d="1000000"/>
                      <am3d:sy n="1000000" d="1000000"/>
                      <am3d:sz n="1000000" d="1000000"/>
                    </am3d:scale>
                    <am3d:rot ax="2439914" ay="558382" az="474553"/>
                    <am3d:postTrans dx="0" dy="0" dz="0"/>
                  </am3d:trans>
                  <am3d:raster rName="Office3DRenderer" rVer="16.0.8326">
                    <am3d:blip r:embed="rId4"/>
                  </am3d:raster>
                  <am3d:objViewport viewportSz="84311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5" name="3D Model 54" descr="Cylinder">
                <a:extLst>
                  <a:ext uri="{FF2B5EF4-FFF2-40B4-BE49-F238E27FC236}">
                    <a16:creationId xmlns:a16="http://schemas.microsoft.com/office/drawing/2014/main" id="{F588D27F-C38F-2C42-A8FC-35A84E322349}"/>
                  </a:ext>
                </a:extLst>
              </p:cNvPr>
              <p:cNvPicPr>
                <a:picLocks noGrp="1" noRot="1" noChangeAspect="1" noMove="1" noResize="1" noEditPoints="1" noAdjustHandles="1" noChangeArrowheads="1" noChangeShapeType="1" noCrop="1"/>
              </p:cNvPicPr>
              <p:nvPr/>
            </p:nvPicPr>
            <p:blipFill>
              <a:blip r:embed="rId4"/>
              <a:stretch>
                <a:fillRect/>
              </a:stretch>
            </p:blipFill>
            <p:spPr>
              <a:xfrm>
                <a:off x="9637362" y="1021396"/>
                <a:ext cx="533399" cy="741491"/>
              </a:xfrm>
              <a:prstGeom prst="rect">
                <a:avLst/>
              </a:prstGeom>
              <a:noFill/>
            </p:spPr>
          </p:pic>
        </mc:Fallback>
      </mc:AlternateContent>
      <mc:AlternateContent xmlns:mc="http://schemas.openxmlformats.org/markup-compatibility/2006">
        <mc:Choice xmlns:am3d="http://schemas.microsoft.com/office/drawing/2017/model3d" Requires="am3d">
          <p:graphicFrame>
            <p:nvGraphicFramePr>
              <p:cNvPr id="56" name="3D Model 55" descr="Cylinder">
                <a:extLst>
                  <a:ext uri="{FF2B5EF4-FFF2-40B4-BE49-F238E27FC236}">
                    <a16:creationId xmlns:a16="http://schemas.microsoft.com/office/drawing/2014/main" id="{EB3D3079-05AB-3C44-BB0B-259EFCD11E81}"/>
                  </a:ext>
                </a:extLst>
              </p:cNvPr>
              <p:cNvGraphicFramePr>
                <a:graphicFrameLocks noChangeAspect="1"/>
              </p:cNvGraphicFramePr>
              <p:nvPr>
                <p:extLst>
                  <p:ext uri="{D42A27DB-BD31-4B8C-83A1-F6EECF244321}">
                    <p14:modId xmlns:p14="http://schemas.microsoft.com/office/powerpoint/2010/main" val="3477228842"/>
                  </p:ext>
                </p:extLst>
              </p:nvPr>
            </p:nvGraphicFramePr>
            <p:xfrm>
              <a:off x="9878720" y="2826580"/>
              <a:ext cx="558917" cy="741491"/>
            </p:xfrm>
            <a:graphic>
              <a:graphicData uri="http://schemas.microsoft.com/office/drawing/2017/model3d">
                <am3d:model3d r:embed="rId3">
                  <am3d:spPr>
                    <a:xfrm>
                      <a:off x="0" y="0"/>
                      <a:ext cx="558917" cy="741491"/>
                    </a:xfrm>
                    <a:prstGeom prst="rect">
                      <a:avLst/>
                    </a:prstGeom>
                    <a:noFill/>
                  </am3d:spPr>
                  <am3d:camera>
                    <am3d:pos x="0" y="0" z="62782805"/>
                    <am3d:up dx="0" dy="36000000" dz="0"/>
                    <am3d:lookAt x="0" y="0" z="0"/>
                    <am3d:perspective fov="2700000"/>
                  </am3d:camera>
                  <am3d:trans>
                    <am3d:meterPerModelUnit n="7159681" d="1000000"/>
                    <am3d:preTrans dx="22" dy="-18000000" dz="6"/>
                    <am3d:scale>
                      <am3d:sx n="1000000" d="1000000"/>
                      <am3d:sy n="1000000" d="1000000"/>
                      <am3d:sz n="1000000" d="1000000"/>
                    </am3d:scale>
                    <am3d:rot ax="2439914" ay="558382" az="474553"/>
                    <am3d:postTrans dx="0" dy="0" dz="0"/>
                  </am3d:trans>
                  <am3d:raster rName="Office3DRenderer" rVer="16.0.8326">
                    <am3d:blip r:embed="rId5"/>
                  </am3d:raster>
                  <am3d:objViewport viewportSz="84311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6" name="3D Model 55" descr="Cylinder">
                <a:extLst>
                  <a:ext uri="{FF2B5EF4-FFF2-40B4-BE49-F238E27FC236}">
                    <a16:creationId xmlns:a16="http://schemas.microsoft.com/office/drawing/2014/main" id="{EB3D3079-05AB-3C44-BB0B-259EFCD11E81}"/>
                  </a:ext>
                </a:extLst>
              </p:cNvPr>
              <p:cNvPicPr>
                <a:picLocks noGrp="1" noRot="1" noChangeAspect="1" noMove="1" noResize="1" noEditPoints="1" noAdjustHandles="1" noChangeArrowheads="1" noChangeShapeType="1" noCrop="1"/>
              </p:cNvPicPr>
              <p:nvPr/>
            </p:nvPicPr>
            <p:blipFill>
              <a:blip r:embed="rId5"/>
              <a:stretch>
                <a:fillRect/>
              </a:stretch>
            </p:blipFill>
            <p:spPr>
              <a:xfrm>
                <a:off x="9878720" y="2826580"/>
                <a:ext cx="558917" cy="741491"/>
              </a:xfrm>
              <a:prstGeom prst="rect">
                <a:avLst/>
              </a:prstGeom>
              <a:noFill/>
            </p:spPr>
          </p:pic>
        </mc:Fallback>
      </mc:AlternateContent>
      <mc:AlternateContent xmlns:mc="http://schemas.openxmlformats.org/markup-compatibility/2006">
        <mc:Choice xmlns:am3d="http://schemas.microsoft.com/office/drawing/2017/model3d" Requires="am3d">
          <p:graphicFrame>
            <p:nvGraphicFramePr>
              <p:cNvPr id="57" name="3D Model 56" descr="Cylinder">
                <a:extLst>
                  <a:ext uri="{FF2B5EF4-FFF2-40B4-BE49-F238E27FC236}">
                    <a16:creationId xmlns:a16="http://schemas.microsoft.com/office/drawing/2014/main" id="{2DA08EF3-6475-284B-87C8-EB5F60BFB574}"/>
                  </a:ext>
                </a:extLst>
              </p:cNvPr>
              <p:cNvGraphicFramePr>
                <a:graphicFrameLocks noChangeAspect="1"/>
              </p:cNvGraphicFramePr>
              <p:nvPr>
                <p:extLst>
                  <p:ext uri="{D42A27DB-BD31-4B8C-83A1-F6EECF244321}">
                    <p14:modId xmlns:p14="http://schemas.microsoft.com/office/powerpoint/2010/main" val="3024396587"/>
                  </p:ext>
                </p:extLst>
              </p:nvPr>
            </p:nvGraphicFramePr>
            <p:xfrm>
              <a:off x="9901187" y="3875223"/>
              <a:ext cx="541101" cy="741489"/>
            </p:xfrm>
            <a:graphic>
              <a:graphicData uri="http://schemas.microsoft.com/office/drawing/2017/model3d">
                <am3d:model3d r:embed="rId3">
                  <am3d:spPr>
                    <a:xfrm>
                      <a:off x="0" y="0"/>
                      <a:ext cx="541101" cy="741489"/>
                    </a:xfrm>
                    <a:prstGeom prst="rect">
                      <a:avLst/>
                    </a:prstGeom>
                    <a:noFill/>
                  </am3d:spPr>
                  <am3d:camera>
                    <am3d:pos x="0" y="0" z="62782805"/>
                    <am3d:up dx="0" dy="36000000" dz="0"/>
                    <am3d:lookAt x="0" y="0" z="0"/>
                    <am3d:perspective fov="2700000"/>
                  </am3d:camera>
                  <am3d:trans>
                    <am3d:meterPerModelUnit n="7159681" d="1000000"/>
                    <am3d:preTrans dx="22" dy="-18000000" dz="6"/>
                    <am3d:scale>
                      <am3d:sx n="1000000" d="1000000"/>
                      <am3d:sy n="1000000" d="1000000"/>
                      <am3d:sz n="1000000" d="1000000"/>
                    </am3d:scale>
                    <am3d:rot ax="2439914" ay="558382" az="474553"/>
                    <am3d:postTrans dx="0" dy="0" dz="0"/>
                  </am3d:trans>
                  <am3d:raster rName="Office3DRenderer" rVer="16.0.8326">
                    <am3d:blip r:embed="rId6"/>
                  </am3d:raster>
                  <am3d:objViewport viewportSz="84311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7" name="3D Model 56" descr="Cylinder">
                <a:extLst>
                  <a:ext uri="{FF2B5EF4-FFF2-40B4-BE49-F238E27FC236}">
                    <a16:creationId xmlns:a16="http://schemas.microsoft.com/office/drawing/2014/main" id="{2DA08EF3-6475-284B-87C8-EB5F60BFB574}"/>
                  </a:ext>
                </a:extLst>
              </p:cNvPr>
              <p:cNvPicPr>
                <a:picLocks noGrp="1" noRot="1" noChangeAspect="1" noMove="1" noResize="1" noEditPoints="1" noAdjustHandles="1" noChangeArrowheads="1" noChangeShapeType="1" noCrop="1"/>
              </p:cNvPicPr>
              <p:nvPr/>
            </p:nvPicPr>
            <p:blipFill>
              <a:blip r:embed="rId6"/>
              <a:stretch>
                <a:fillRect/>
              </a:stretch>
            </p:blipFill>
            <p:spPr>
              <a:xfrm>
                <a:off x="9901187" y="3875223"/>
                <a:ext cx="541101" cy="741489"/>
              </a:xfrm>
              <a:prstGeom prst="rect">
                <a:avLst/>
              </a:prstGeom>
              <a:noFill/>
            </p:spPr>
          </p:pic>
        </mc:Fallback>
      </mc:AlternateContent>
      <mc:AlternateContent xmlns:mc="http://schemas.openxmlformats.org/markup-compatibility/2006">
        <mc:Choice xmlns:am3d="http://schemas.microsoft.com/office/drawing/2017/model3d" Requires="am3d">
          <p:graphicFrame>
            <p:nvGraphicFramePr>
              <p:cNvPr id="58" name="3D Model 57" descr="Cylinder">
                <a:extLst>
                  <a:ext uri="{FF2B5EF4-FFF2-40B4-BE49-F238E27FC236}">
                    <a16:creationId xmlns:a16="http://schemas.microsoft.com/office/drawing/2014/main" id="{CE5C52F2-2C5B-BF4B-854A-CC53C4561C09}"/>
                  </a:ext>
                </a:extLst>
              </p:cNvPr>
              <p:cNvGraphicFramePr>
                <a:graphicFrameLocks noChangeAspect="1"/>
              </p:cNvGraphicFramePr>
              <p:nvPr>
                <p:extLst>
                  <p:ext uri="{D42A27DB-BD31-4B8C-83A1-F6EECF244321}">
                    <p14:modId xmlns:p14="http://schemas.microsoft.com/office/powerpoint/2010/main" val="2279483460"/>
                  </p:ext>
                </p:extLst>
              </p:nvPr>
            </p:nvGraphicFramePr>
            <p:xfrm>
              <a:off x="9929577" y="4915703"/>
              <a:ext cx="533400" cy="741492"/>
            </p:xfrm>
            <a:graphic>
              <a:graphicData uri="http://schemas.microsoft.com/office/drawing/2017/model3d">
                <am3d:model3d r:embed="rId3">
                  <am3d:spPr>
                    <a:xfrm>
                      <a:off x="0" y="0"/>
                      <a:ext cx="533400" cy="741492"/>
                    </a:xfrm>
                    <a:prstGeom prst="rect">
                      <a:avLst/>
                    </a:prstGeom>
                    <a:noFill/>
                  </am3d:spPr>
                  <am3d:camera>
                    <am3d:pos x="0" y="0" z="62782805"/>
                    <am3d:up dx="0" dy="36000000" dz="0"/>
                    <am3d:lookAt x="0" y="0" z="0"/>
                    <am3d:perspective fov="2700000"/>
                  </am3d:camera>
                  <am3d:trans>
                    <am3d:meterPerModelUnit n="7159681" d="1000000"/>
                    <am3d:preTrans dx="22" dy="-18000000" dz="6"/>
                    <am3d:scale>
                      <am3d:sx n="1000000" d="1000000"/>
                      <am3d:sy n="1000000" d="1000000"/>
                      <am3d:sz n="1000000" d="1000000"/>
                    </am3d:scale>
                    <am3d:rot ax="2439914" ay="558382" az="474553"/>
                    <am3d:postTrans dx="0" dy="0" dz="0"/>
                  </am3d:trans>
                  <am3d:raster rName="Office3DRenderer" rVer="16.0.8326">
                    <am3d:blip r:embed="rId7"/>
                  </am3d:raster>
                  <am3d:objViewport viewportSz="84311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8" name="3D Model 57" descr="Cylinder">
                <a:extLst>
                  <a:ext uri="{FF2B5EF4-FFF2-40B4-BE49-F238E27FC236}">
                    <a16:creationId xmlns:a16="http://schemas.microsoft.com/office/drawing/2014/main" id="{CE5C52F2-2C5B-BF4B-854A-CC53C4561C09}"/>
                  </a:ext>
                </a:extLst>
              </p:cNvPr>
              <p:cNvPicPr>
                <a:picLocks noGrp="1" noRot="1" noChangeAspect="1" noMove="1" noResize="1" noEditPoints="1" noAdjustHandles="1" noChangeArrowheads="1" noChangeShapeType="1" noCrop="1"/>
              </p:cNvPicPr>
              <p:nvPr/>
            </p:nvPicPr>
            <p:blipFill>
              <a:blip r:embed="rId7"/>
              <a:stretch>
                <a:fillRect/>
              </a:stretch>
            </p:blipFill>
            <p:spPr>
              <a:xfrm>
                <a:off x="9929577" y="4915703"/>
                <a:ext cx="533400" cy="741492"/>
              </a:xfrm>
              <a:prstGeom prst="rect">
                <a:avLst/>
              </a:prstGeom>
              <a:noFill/>
            </p:spPr>
          </p:pic>
        </mc:Fallback>
      </mc:AlternateContent>
      <p:cxnSp>
        <p:nvCxnSpPr>
          <p:cNvPr id="59" name="Straight Connector 58">
            <a:extLst>
              <a:ext uri="{FF2B5EF4-FFF2-40B4-BE49-F238E27FC236}">
                <a16:creationId xmlns:a16="http://schemas.microsoft.com/office/drawing/2014/main" id="{BFCE5784-1B7B-444C-82CF-5BBDF7B8CD08}"/>
              </a:ext>
            </a:extLst>
          </p:cNvPr>
          <p:cNvCxnSpPr>
            <a:cxnSpLocks/>
          </p:cNvCxnSpPr>
          <p:nvPr/>
        </p:nvCxnSpPr>
        <p:spPr>
          <a:xfrm>
            <a:off x="8704906" y="1427814"/>
            <a:ext cx="9906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D3812109-FDDD-4049-971C-3745752C7BA5}"/>
              </a:ext>
            </a:extLst>
          </p:cNvPr>
          <p:cNvCxnSpPr>
            <a:cxnSpLocks/>
            <a:endCxn id="56" idx="1"/>
          </p:cNvCxnSpPr>
          <p:nvPr/>
        </p:nvCxnSpPr>
        <p:spPr>
          <a:xfrm flipV="1">
            <a:off x="8498874" y="3197326"/>
            <a:ext cx="1379846" cy="60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B684F9E-A085-2841-847C-F540F74D0BD9}"/>
              </a:ext>
            </a:extLst>
          </p:cNvPr>
          <p:cNvCxnSpPr>
            <a:cxnSpLocks/>
          </p:cNvCxnSpPr>
          <p:nvPr/>
        </p:nvCxnSpPr>
        <p:spPr>
          <a:xfrm>
            <a:off x="8478254" y="4289553"/>
            <a:ext cx="1363143"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0E29CBB-B4C1-2041-AD2F-8BE267151691}"/>
              </a:ext>
            </a:extLst>
          </p:cNvPr>
          <p:cNvCxnSpPr>
            <a:cxnSpLocks/>
          </p:cNvCxnSpPr>
          <p:nvPr/>
        </p:nvCxnSpPr>
        <p:spPr>
          <a:xfrm flipV="1">
            <a:off x="8478254" y="5324136"/>
            <a:ext cx="1505095" cy="13446"/>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4EE506C9-BDCE-BB45-B787-1D2592F3EC46}"/>
              </a:ext>
            </a:extLst>
          </p:cNvPr>
          <p:cNvGrpSpPr/>
          <p:nvPr/>
        </p:nvGrpSpPr>
        <p:grpSpPr>
          <a:xfrm>
            <a:off x="5639342" y="1726143"/>
            <a:ext cx="1214102" cy="4065385"/>
            <a:chOff x="744900" y="840194"/>
            <a:chExt cx="720000" cy="798603"/>
          </a:xfrm>
        </p:grpSpPr>
        <p:sp>
          <p:nvSpPr>
            <p:cNvPr id="64" name="Rectangle 63">
              <a:extLst>
                <a:ext uri="{FF2B5EF4-FFF2-40B4-BE49-F238E27FC236}">
                  <a16:creationId xmlns:a16="http://schemas.microsoft.com/office/drawing/2014/main" id="{5FFB0489-E5D0-364B-A369-E52FE4EA3A30}"/>
                </a:ext>
              </a:extLst>
            </p:cNvPr>
            <p:cNvSpPr/>
            <p:nvPr/>
          </p:nvSpPr>
          <p:spPr>
            <a:xfrm>
              <a:off x="744900" y="840194"/>
              <a:ext cx="720000" cy="798603"/>
            </a:xfrm>
            <a:prstGeom prst="rect">
              <a:avLst/>
            </a:prstGeom>
            <a:solidFill>
              <a:srgbClr val="2D93FB"/>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5" name="TextBox 64">
              <a:extLst>
                <a:ext uri="{FF2B5EF4-FFF2-40B4-BE49-F238E27FC236}">
                  <a16:creationId xmlns:a16="http://schemas.microsoft.com/office/drawing/2014/main" id="{F9A96585-0DA7-5C4A-B3E2-F57AC296E364}"/>
                </a:ext>
              </a:extLst>
            </p:cNvPr>
            <p:cNvSpPr txBox="1"/>
            <p:nvPr/>
          </p:nvSpPr>
          <p:spPr>
            <a:xfrm>
              <a:off x="744900" y="840194"/>
              <a:ext cx="720000" cy="79860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IN" sz="1600" kern="1200" dirty="0"/>
                <a:t>UDAPI</a:t>
              </a:r>
            </a:p>
            <a:p>
              <a:pPr marL="0" lvl="0" indent="0" algn="ctr" defTabSz="711200">
                <a:lnSpc>
                  <a:spcPct val="90000"/>
                </a:lnSpc>
                <a:spcBef>
                  <a:spcPct val="0"/>
                </a:spcBef>
                <a:spcAft>
                  <a:spcPct val="35000"/>
                </a:spcAft>
                <a:buNone/>
              </a:pPr>
              <a:endParaRPr lang="en-IN" sz="1600" dirty="0"/>
            </a:p>
            <a:p>
              <a:pPr marL="0" lvl="0" indent="0" algn="ctr" defTabSz="711200">
                <a:lnSpc>
                  <a:spcPct val="90000"/>
                </a:lnSpc>
                <a:spcBef>
                  <a:spcPct val="0"/>
                </a:spcBef>
                <a:spcAft>
                  <a:spcPct val="35000"/>
                </a:spcAft>
                <a:buNone/>
              </a:pPr>
              <a:r>
                <a:rPr lang="en-IN" sz="1600" kern="1200" dirty="0"/>
                <a:t>Spring Boot</a:t>
              </a:r>
            </a:p>
            <a:p>
              <a:pPr marL="0" lvl="0" indent="0" algn="ctr" defTabSz="711200">
                <a:lnSpc>
                  <a:spcPct val="90000"/>
                </a:lnSpc>
                <a:spcBef>
                  <a:spcPct val="0"/>
                </a:spcBef>
                <a:spcAft>
                  <a:spcPct val="35000"/>
                </a:spcAft>
                <a:buNone/>
              </a:pPr>
              <a:r>
                <a:rPr lang="en-IN" sz="1600" dirty="0"/>
                <a:t>+</a:t>
              </a:r>
            </a:p>
            <a:p>
              <a:pPr marL="0" lvl="0" indent="0" algn="ctr" defTabSz="711200">
                <a:lnSpc>
                  <a:spcPct val="90000"/>
                </a:lnSpc>
                <a:spcBef>
                  <a:spcPct val="0"/>
                </a:spcBef>
                <a:spcAft>
                  <a:spcPct val="35000"/>
                </a:spcAft>
                <a:buNone/>
              </a:pPr>
              <a:r>
                <a:rPr lang="en-IN" sz="1600" kern="1200" dirty="0"/>
                <a:t>Spring Security</a:t>
              </a:r>
            </a:p>
            <a:p>
              <a:pPr marL="0" lvl="0" indent="0" algn="ctr" defTabSz="711200">
                <a:lnSpc>
                  <a:spcPct val="90000"/>
                </a:lnSpc>
                <a:spcBef>
                  <a:spcPct val="0"/>
                </a:spcBef>
                <a:spcAft>
                  <a:spcPct val="35000"/>
                </a:spcAft>
                <a:buNone/>
              </a:pPr>
              <a:r>
                <a:rPr lang="en-IN" sz="1600" dirty="0"/>
                <a:t>+</a:t>
              </a:r>
            </a:p>
            <a:p>
              <a:pPr marL="0" lvl="0" indent="0" algn="ctr" defTabSz="711200">
                <a:lnSpc>
                  <a:spcPct val="90000"/>
                </a:lnSpc>
                <a:spcBef>
                  <a:spcPct val="0"/>
                </a:spcBef>
                <a:spcAft>
                  <a:spcPct val="35000"/>
                </a:spcAft>
                <a:buNone/>
              </a:pPr>
              <a:r>
                <a:rPr lang="en-IN" sz="1600" kern="1200" dirty="0"/>
                <a:t>Spring</a:t>
              </a:r>
              <a:r>
                <a:rPr lang="en-IN" sz="1600" dirty="0"/>
                <a:t> MVC</a:t>
              </a:r>
              <a:br>
                <a:rPr lang="en-IN" sz="1600" dirty="0"/>
              </a:br>
              <a:br>
                <a:rPr lang="en-IN" sz="1600" dirty="0"/>
              </a:br>
              <a:r>
                <a:rPr lang="en-IN" sz="1600" dirty="0"/>
                <a:t>+</a:t>
              </a:r>
              <a:br>
                <a:rPr lang="en-IN" sz="1600" dirty="0"/>
              </a:br>
              <a:br>
                <a:rPr lang="en-IN" sz="1600" dirty="0"/>
              </a:br>
              <a:r>
                <a:rPr lang="en-IN" sz="1600" dirty="0"/>
                <a:t>Flask</a:t>
              </a:r>
              <a:endParaRPr lang="en-IN" sz="1600" kern="1200" dirty="0"/>
            </a:p>
          </p:txBody>
        </p:sp>
      </p:grpSp>
      <p:cxnSp>
        <p:nvCxnSpPr>
          <p:cNvPr id="66" name="Straight Connector 65">
            <a:extLst>
              <a:ext uri="{FF2B5EF4-FFF2-40B4-BE49-F238E27FC236}">
                <a16:creationId xmlns:a16="http://schemas.microsoft.com/office/drawing/2014/main" id="{175826C2-8F2D-1D4B-A2CA-21CA408B18F0}"/>
              </a:ext>
            </a:extLst>
          </p:cNvPr>
          <p:cNvCxnSpPr/>
          <p:nvPr/>
        </p:nvCxnSpPr>
        <p:spPr>
          <a:xfrm>
            <a:off x="6830720" y="3246347"/>
            <a:ext cx="6858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F77C391-799E-FA42-8283-9BC55AB81DF9}"/>
              </a:ext>
            </a:extLst>
          </p:cNvPr>
          <p:cNvCxnSpPr/>
          <p:nvPr/>
        </p:nvCxnSpPr>
        <p:spPr>
          <a:xfrm>
            <a:off x="6817962" y="4066647"/>
            <a:ext cx="6858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A3765386-4C80-6641-A7CB-FEF2F31A882A}"/>
              </a:ext>
            </a:extLst>
          </p:cNvPr>
          <p:cNvCxnSpPr/>
          <p:nvPr/>
        </p:nvCxnSpPr>
        <p:spPr>
          <a:xfrm>
            <a:off x="6830720" y="5145197"/>
            <a:ext cx="6858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76219607-A641-984F-BFEE-B2C15A7E9F1E}"/>
              </a:ext>
            </a:extLst>
          </p:cNvPr>
          <p:cNvCxnSpPr/>
          <p:nvPr/>
        </p:nvCxnSpPr>
        <p:spPr>
          <a:xfrm>
            <a:off x="6830720" y="3335994"/>
            <a:ext cx="6858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B543BE0B-74C7-6747-9BD4-533F276AC211}"/>
              </a:ext>
            </a:extLst>
          </p:cNvPr>
          <p:cNvCxnSpPr/>
          <p:nvPr/>
        </p:nvCxnSpPr>
        <p:spPr>
          <a:xfrm>
            <a:off x="6817962" y="4156294"/>
            <a:ext cx="6858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99145D2D-B7AA-D94A-A929-8950B2B5A57C}"/>
              </a:ext>
            </a:extLst>
          </p:cNvPr>
          <p:cNvCxnSpPr/>
          <p:nvPr/>
        </p:nvCxnSpPr>
        <p:spPr>
          <a:xfrm>
            <a:off x="6817962" y="5230205"/>
            <a:ext cx="685800" cy="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72" name="Group 71">
            <a:extLst>
              <a:ext uri="{FF2B5EF4-FFF2-40B4-BE49-F238E27FC236}">
                <a16:creationId xmlns:a16="http://schemas.microsoft.com/office/drawing/2014/main" id="{FCA24D7B-7EC3-B049-82E4-6E9676F5DA95}"/>
              </a:ext>
            </a:extLst>
          </p:cNvPr>
          <p:cNvGrpSpPr/>
          <p:nvPr/>
        </p:nvGrpSpPr>
        <p:grpSpPr>
          <a:xfrm>
            <a:off x="2587465" y="1227882"/>
            <a:ext cx="1353545" cy="798603"/>
            <a:chOff x="744900" y="840194"/>
            <a:chExt cx="720000" cy="798603"/>
          </a:xfrm>
        </p:grpSpPr>
        <p:sp>
          <p:nvSpPr>
            <p:cNvPr id="73" name="Rectangle 72">
              <a:extLst>
                <a:ext uri="{FF2B5EF4-FFF2-40B4-BE49-F238E27FC236}">
                  <a16:creationId xmlns:a16="http://schemas.microsoft.com/office/drawing/2014/main" id="{02A71E00-0C29-7242-8928-A964659481CB}"/>
                </a:ext>
              </a:extLst>
            </p:cNvPr>
            <p:cNvSpPr/>
            <p:nvPr/>
          </p:nvSpPr>
          <p:spPr>
            <a:xfrm>
              <a:off x="744900" y="840194"/>
              <a:ext cx="720000" cy="798603"/>
            </a:xfrm>
            <a:prstGeom prst="rect">
              <a:avLst/>
            </a:prstGeom>
            <a:solidFill>
              <a:srgbClr val="2D93FB"/>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74" name="TextBox 73">
              <a:extLst>
                <a:ext uri="{FF2B5EF4-FFF2-40B4-BE49-F238E27FC236}">
                  <a16:creationId xmlns:a16="http://schemas.microsoft.com/office/drawing/2014/main" id="{6ACF72D1-2F42-794C-AC1C-C7C85ACC0DA1}"/>
                </a:ext>
              </a:extLst>
            </p:cNvPr>
            <p:cNvSpPr txBox="1"/>
            <p:nvPr/>
          </p:nvSpPr>
          <p:spPr>
            <a:xfrm>
              <a:off x="744900" y="840194"/>
              <a:ext cx="720000" cy="79860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IN" sz="1600" kern="1200" dirty="0"/>
                <a:t>SSH/telnet</a:t>
              </a:r>
            </a:p>
          </p:txBody>
        </p:sp>
      </p:grpSp>
      <p:grpSp>
        <p:nvGrpSpPr>
          <p:cNvPr id="75" name="Group 74">
            <a:extLst>
              <a:ext uri="{FF2B5EF4-FFF2-40B4-BE49-F238E27FC236}">
                <a16:creationId xmlns:a16="http://schemas.microsoft.com/office/drawing/2014/main" id="{924E736A-9CA0-9B4A-B5FA-3C93764386BC}"/>
              </a:ext>
            </a:extLst>
          </p:cNvPr>
          <p:cNvGrpSpPr/>
          <p:nvPr/>
        </p:nvGrpSpPr>
        <p:grpSpPr>
          <a:xfrm>
            <a:off x="2356493" y="2749885"/>
            <a:ext cx="1906731" cy="1586266"/>
            <a:chOff x="676699" y="840194"/>
            <a:chExt cx="788201" cy="802871"/>
          </a:xfrm>
        </p:grpSpPr>
        <p:sp>
          <p:nvSpPr>
            <p:cNvPr id="76" name="Rectangle 75">
              <a:extLst>
                <a:ext uri="{FF2B5EF4-FFF2-40B4-BE49-F238E27FC236}">
                  <a16:creationId xmlns:a16="http://schemas.microsoft.com/office/drawing/2014/main" id="{3AC8C99F-013B-1E4D-9C31-5275D2D85F1D}"/>
                </a:ext>
              </a:extLst>
            </p:cNvPr>
            <p:cNvSpPr/>
            <p:nvPr/>
          </p:nvSpPr>
          <p:spPr>
            <a:xfrm>
              <a:off x="744900" y="840194"/>
              <a:ext cx="720000" cy="798603"/>
            </a:xfrm>
            <a:prstGeom prst="rect">
              <a:avLst/>
            </a:prstGeom>
            <a:solidFill>
              <a:srgbClr val="2D93FB"/>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77" name="TextBox 76">
              <a:extLst>
                <a:ext uri="{FF2B5EF4-FFF2-40B4-BE49-F238E27FC236}">
                  <a16:creationId xmlns:a16="http://schemas.microsoft.com/office/drawing/2014/main" id="{37C2878E-40D5-7347-831C-AC9B2E6DC292}"/>
                </a:ext>
              </a:extLst>
            </p:cNvPr>
            <p:cNvSpPr txBox="1"/>
            <p:nvPr/>
          </p:nvSpPr>
          <p:spPr>
            <a:xfrm>
              <a:off x="676699" y="844462"/>
              <a:ext cx="784318" cy="79860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IN" sz="1600" kern="1200" dirty="0"/>
                <a:t>UI Service </a:t>
              </a:r>
              <a:r>
                <a:rPr lang="en-IN" sz="1400" kern="1200" dirty="0"/>
                <a:t>Node/Angular/React</a:t>
              </a:r>
              <a:endParaRPr lang="en-IN" sz="1600" kern="1200" dirty="0"/>
            </a:p>
          </p:txBody>
        </p:sp>
      </p:grpSp>
      <p:pic>
        <p:nvPicPr>
          <p:cNvPr id="78" name="Picture 77">
            <a:extLst>
              <a:ext uri="{FF2B5EF4-FFF2-40B4-BE49-F238E27FC236}">
                <a16:creationId xmlns:a16="http://schemas.microsoft.com/office/drawing/2014/main" id="{0E5D7697-EE0C-B04A-9B84-166556725DED}"/>
              </a:ext>
            </a:extLst>
          </p:cNvPr>
          <p:cNvPicPr>
            <a:picLocks noChangeAspect="1"/>
          </p:cNvPicPr>
          <p:nvPr/>
        </p:nvPicPr>
        <p:blipFill>
          <a:blip r:embed="rId8"/>
          <a:stretch>
            <a:fillRect/>
          </a:stretch>
        </p:blipFill>
        <p:spPr>
          <a:xfrm>
            <a:off x="4558590" y="1716119"/>
            <a:ext cx="1080752" cy="3349607"/>
          </a:xfrm>
          <a:prstGeom prst="rect">
            <a:avLst/>
          </a:prstGeom>
        </p:spPr>
      </p:pic>
      <p:sp>
        <p:nvSpPr>
          <p:cNvPr id="79" name="Left Bracket 78">
            <a:extLst>
              <a:ext uri="{FF2B5EF4-FFF2-40B4-BE49-F238E27FC236}">
                <a16:creationId xmlns:a16="http://schemas.microsoft.com/office/drawing/2014/main" id="{51C0C138-2A2E-B049-8D55-309C56719ED4}"/>
              </a:ext>
            </a:extLst>
          </p:cNvPr>
          <p:cNvSpPr/>
          <p:nvPr/>
        </p:nvSpPr>
        <p:spPr>
          <a:xfrm>
            <a:off x="4453843" y="3471262"/>
            <a:ext cx="45719" cy="1498404"/>
          </a:xfrm>
          <a:prstGeom prst="leftBracket">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80" name="Left Bracket 79">
            <a:extLst>
              <a:ext uri="{FF2B5EF4-FFF2-40B4-BE49-F238E27FC236}">
                <a16:creationId xmlns:a16="http://schemas.microsoft.com/office/drawing/2014/main" id="{1AB018A8-8B5E-AD4C-9827-CF646ECBBC07}"/>
              </a:ext>
            </a:extLst>
          </p:cNvPr>
          <p:cNvSpPr/>
          <p:nvPr/>
        </p:nvSpPr>
        <p:spPr>
          <a:xfrm>
            <a:off x="4461429" y="1842026"/>
            <a:ext cx="45719" cy="1577833"/>
          </a:xfrm>
          <a:prstGeom prst="leftBracket">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81" name="Connector: Elbow 2061">
            <a:extLst>
              <a:ext uri="{FF2B5EF4-FFF2-40B4-BE49-F238E27FC236}">
                <a16:creationId xmlns:a16="http://schemas.microsoft.com/office/drawing/2014/main" id="{7A4045FA-9E5D-484E-8815-984C991422FF}"/>
              </a:ext>
            </a:extLst>
          </p:cNvPr>
          <p:cNvCxnSpPr>
            <a:cxnSpLocks/>
            <a:endCxn id="74" idx="2"/>
          </p:cNvCxnSpPr>
          <p:nvPr/>
        </p:nvCxnSpPr>
        <p:spPr>
          <a:xfrm rot="10800000">
            <a:off x="3264239" y="2026486"/>
            <a:ext cx="1145749" cy="468129"/>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82" name="Connector: Elbow 2069">
            <a:extLst>
              <a:ext uri="{FF2B5EF4-FFF2-40B4-BE49-F238E27FC236}">
                <a16:creationId xmlns:a16="http://schemas.microsoft.com/office/drawing/2014/main" id="{A25EABDA-412D-0244-A6BC-BF0626D2B4F7}"/>
              </a:ext>
            </a:extLst>
          </p:cNvPr>
          <p:cNvCxnSpPr>
            <a:cxnSpLocks/>
          </p:cNvCxnSpPr>
          <p:nvPr/>
        </p:nvCxnSpPr>
        <p:spPr>
          <a:xfrm rot="10800000">
            <a:off x="3934536" y="4289553"/>
            <a:ext cx="523727" cy="469802"/>
          </a:xfrm>
          <a:prstGeom prst="bentConnector3">
            <a:avLst>
              <a:gd name="adj1" fmla="val 9918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7D700A49-7D5A-0349-B7B3-54BA0F98E867}"/>
              </a:ext>
            </a:extLst>
          </p:cNvPr>
          <p:cNvCxnSpPr>
            <a:cxnSpLocks/>
          </p:cNvCxnSpPr>
          <p:nvPr/>
        </p:nvCxnSpPr>
        <p:spPr>
          <a:xfrm>
            <a:off x="3392350" y="4398072"/>
            <a:ext cx="1" cy="66765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84" name="Plus Sign 52">
            <a:extLst>
              <a:ext uri="{FF2B5EF4-FFF2-40B4-BE49-F238E27FC236}">
                <a16:creationId xmlns:a16="http://schemas.microsoft.com/office/drawing/2014/main" id="{86EE11C6-D158-A24F-B97D-DA175A9BCE4C}"/>
              </a:ext>
            </a:extLst>
          </p:cNvPr>
          <p:cNvSpPr/>
          <p:nvPr/>
        </p:nvSpPr>
        <p:spPr>
          <a:xfrm>
            <a:off x="7846662" y="4588966"/>
            <a:ext cx="228600" cy="170829"/>
          </a:xfrm>
          <a:prstGeom prst="mathPlu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85" name="Oval 84">
            <a:extLst>
              <a:ext uri="{FF2B5EF4-FFF2-40B4-BE49-F238E27FC236}">
                <a16:creationId xmlns:a16="http://schemas.microsoft.com/office/drawing/2014/main" id="{E54D6FC6-83FF-A441-80A5-7315CCC067AE}"/>
              </a:ext>
            </a:extLst>
          </p:cNvPr>
          <p:cNvSpPr/>
          <p:nvPr/>
        </p:nvSpPr>
        <p:spPr>
          <a:xfrm>
            <a:off x="7808562" y="4533274"/>
            <a:ext cx="304800" cy="288267"/>
          </a:xfrm>
          <a:prstGeom prst="ellipse">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Rectangle 85">
            <a:extLst>
              <a:ext uri="{FF2B5EF4-FFF2-40B4-BE49-F238E27FC236}">
                <a16:creationId xmlns:a16="http://schemas.microsoft.com/office/drawing/2014/main" id="{802249CD-1C18-9C49-95C3-2698744C2BF8}"/>
              </a:ext>
            </a:extLst>
          </p:cNvPr>
          <p:cNvSpPr/>
          <p:nvPr/>
        </p:nvSpPr>
        <p:spPr>
          <a:xfrm>
            <a:off x="7503762" y="2647014"/>
            <a:ext cx="987241" cy="31445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7" name="Connector: Elbow 68">
            <a:extLst>
              <a:ext uri="{FF2B5EF4-FFF2-40B4-BE49-F238E27FC236}">
                <a16:creationId xmlns:a16="http://schemas.microsoft.com/office/drawing/2014/main" id="{474B432B-FC78-9E40-ABBC-E774F752D5DF}"/>
              </a:ext>
            </a:extLst>
          </p:cNvPr>
          <p:cNvCxnSpPr>
            <a:cxnSpLocks/>
          </p:cNvCxnSpPr>
          <p:nvPr/>
        </p:nvCxnSpPr>
        <p:spPr>
          <a:xfrm flipV="1">
            <a:off x="6414385" y="1608049"/>
            <a:ext cx="878117" cy="118095"/>
          </a:xfrm>
          <a:prstGeom prst="bentConnector3">
            <a:avLst>
              <a:gd name="adj1" fmla="val 674"/>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8" name="Connector: Elbow 98">
            <a:extLst>
              <a:ext uri="{FF2B5EF4-FFF2-40B4-BE49-F238E27FC236}">
                <a16:creationId xmlns:a16="http://schemas.microsoft.com/office/drawing/2014/main" id="{723BE55C-757A-FA48-B18F-FA452EA73135}"/>
              </a:ext>
            </a:extLst>
          </p:cNvPr>
          <p:cNvCxnSpPr>
            <a:stCxn id="64" idx="0"/>
          </p:cNvCxnSpPr>
          <p:nvPr/>
        </p:nvCxnSpPr>
        <p:spPr>
          <a:xfrm rot="5400000" flipH="1" flipV="1">
            <a:off x="6611613" y="1062595"/>
            <a:ext cx="298328" cy="1028768"/>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898C1140-94FC-924E-BEA3-6EF890BF1910}"/>
              </a:ext>
            </a:extLst>
          </p:cNvPr>
          <p:cNvCxnSpPr>
            <a:cxnSpLocks/>
          </p:cNvCxnSpPr>
          <p:nvPr/>
        </p:nvCxnSpPr>
        <p:spPr>
          <a:xfrm flipV="1">
            <a:off x="7808562" y="1896816"/>
            <a:ext cx="0" cy="7341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F63C0FE6-613C-684D-9C5D-3AC2F520C60F}"/>
              </a:ext>
            </a:extLst>
          </p:cNvPr>
          <p:cNvCxnSpPr>
            <a:cxnSpLocks/>
          </p:cNvCxnSpPr>
          <p:nvPr/>
        </p:nvCxnSpPr>
        <p:spPr>
          <a:xfrm flipV="1">
            <a:off x="8043178" y="1893488"/>
            <a:ext cx="0" cy="7341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91" name="Picture 2" descr="Image result for computer png">
            <a:extLst>
              <a:ext uri="{FF2B5EF4-FFF2-40B4-BE49-F238E27FC236}">
                <a16:creationId xmlns:a16="http://schemas.microsoft.com/office/drawing/2014/main" id="{A233EBB0-82BE-9A4B-99DC-F887A3380C21}"/>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664961" y="4829708"/>
            <a:ext cx="1431206" cy="1477482"/>
          </a:xfrm>
          <a:prstGeom prst="rect">
            <a:avLst/>
          </a:prstGeom>
          <a:noFill/>
          <a:extLst>
            <a:ext uri="{909E8E84-426E-40DD-AFC4-6F175D3DCCD1}">
              <a14:hiddenFill xmlns:a14="http://schemas.microsoft.com/office/drawing/2010/main">
                <a:solidFill>
                  <a:srgbClr val="FFFFFF"/>
                </a:solidFill>
              </a14:hiddenFill>
            </a:ext>
          </a:extLst>
        </p:spPr>
      </p:pic>
      <p:sp>
        <p:nvSpPr>
          <p:cNvPr id="92" name="TextBox 91">
            <a:extLst>
              <a:ext uri="{FF2B5EF4-FFF2-40B4-BE49-F238E27FC236}">
                <a16:creationId xmlns:a16="http://schemas.microsoft.com/office/drawing/2014/main" id="{9E5F0AD4-99C0-AF49-A903-DB36F32C1029}"/>
              </a:ext>
            </a:extLst>
          </p:cNvPr>
          <p:cNvSpPr txBox="1"/>
          <p:nvPr/>
        </p:nvSpPr>
        <p:spPr>
          <a:xfrm>
            <a:off x="2917029" y="5145197"/>
            <a:ext cx="1096266" cy="646331"/>
          </a:xfrm>
          <a:prstGeom prst="rect">
            <a:avLst/>
          </a:prstGeom>
          <a:noFill/>
        </p:spPr>
        <p:txBody>
          <a:bodyPr wrap="square" rtlCol="0">
            <a:spAutoFit/>
          </a:bodyPr>
          <a:lstStyle/>
          <a:p>
            <a:r>
              <a:rPr lang="en-IN" b="1" dirty="0">
                <a:solidFill>
                  <a:schemeClr val="bg1"/>
                </a:solidFill>
              </a:rPr>
              <a:t>Web Interface</a:t>
            </a:r>
            <a:endParaRPr lang="en-GB" b="1" dirty="0">
              <a:solidFill>
                <a:schemeClr val="bg1"/>
              </a:solidFill>
            </a:endParaRPr>
          </a:p>
        </p:txBody>
      </p:sp>
    </p:spTree>
    <p:extLst>
      <p:ext uri="{BB962C8B-B14F-4D97-AF65-F5344CB8AC3E}">
        <p14:creationId xmlns:p14="http://schemas.microsoft.com/office/powerpoint/2010/main" val="4170599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Scope of the Project</a:t>
            </a:r>
          </a:p>
        </p:txBody>
      </p:sp>
      <p:sp>
        <p:nvSpPr>
          <p:cNvPr id="2" name="Rectangle 1">
            <a:extLst>
              <a:ext uri="{FF2B5EF4-FFF2-40B4-BE49-F238E27FC236}">
                <a16:creationId xmlns:a16="http://schemas.microsoft.com/office/drawing/2014/main" id="{2BC90C43-45C7-4843-A15A-61C2CDC533F2}"/>
              </a:ext>
            </a:extLst>
          </p:cNvPr>
          <p:cNvSpPr/>
          <p:nvPr/>
        </p:nvSpPr>
        <p:spPr>
          <a:xfrm>
            <a:off x="2133599" y="1872700"/>
            <a:ext cx="9175531" cy="1754326"/>
          </a:xfrm>
          <a:prstGeom prst="rect">
            <a:avLst/>
          </a:prstGeom>
        </p:spPr>
        <p:txBody>
          <a:bodyPr wrap="square">
            <a:spAutoFit/>
          </a:bodyPr>
          <a:lstStyle/>
          <a:p>
            <a:pPr marL="285750" indent="-285750">
              <a:buFont typeface="Arial" panose="020B0604020202020204" pitchFamily="34" charset="0"/>
              <a:buChar char="•"/>
            </a:pPr>
            <a:r>
              <a:rPr lang="en-IN" dirty="0"/>
              <a:t>The API only interacts with two primarily kinds of databases : MySQL and MongoDB. </a:t>
            </a:r>
          </a:p>
          <a:p>
            <a:pPr marL="285750" indent="-285750">
              <a:buFont typeface="Arial" panose="020B0604020202020204" pitchFamily="34" charset="0"/>
              <a:buChar char="•"/>
            </a:pPr>
            <a:r>
              <a:rPr lang="en-IN" dirty="0"/>
              <a:t>Therefore the project’s goals would be to allow CRUD operations only for these two data-stores. But the API has been built modularly to allow integration of various other data-stores. </a:t>
            </a:r>
          </a:p>
          <a:p>
            <a:pPr marL="285750" indent="-285750">
              <a:buFont typeface="Arial" panose="020B0604020202020204" pitchFamily="34" charset="0"/>
              <a:buChar char="•"/>
            </a:pPr>
            <a:r>
              <a:rPr lang="en-IN" dirty="0"/>
              <a:t>Certain database operations such as JOINs are not allowed because they are not supported in NoSQL databases. </a:t>
            </a:r>
          </a:p>
          <a:p>
            <a:endParaRPr lang="en-US" dirty="0"/>
          </a:p>
        </p:txBody>
      </p:sp>
    </p:spTree>
    <p:extLst>
      <p:ext uri="{BB962C8B-B14F-4D97-AF65-F5344CB8AC3E}">
        <p14:creationId xmlns:p14="http://schemas.microsoft.com/office/powerpoint/2010/main" val="39458578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Applications</a:t>
            </a:r>
          </a:p>
        </p:txBody>
      </p:sp>
      <p:sp>
        <p:nvSpPr>
          <p:cNvPr id="2" name="Rectangle 1">
            <a:extLst>
              <a:ext uri="{FF2B5EF4-FFF2-40B4-BE49-F238E27FC236}">
                <a16:creationId xmlns:a16="http://schemas.microsoft.com/office/drawing/2014/main" id="{2BC90C43-45C7-4843-A15A-61C2CDC533F2}"/>
              </a:ext>
            </a:extLst>
          </p:cNvPr>
          <p:cNvSpPr/>
          <p:nvPr/>
        </p:nvSpPr>
        <p:spPr>
          <a:xfrm>
            <a:off x="2133599" y="1872700"/>
            <a:ext cx="9175531" cy="2862322"/>
          </a:xfrm>
          <a:prstGeom prst="rect">
            <a:avLst/>
          </a:prstGeom>
        </p:spPr>
        <p:txBody>
          <a:bodyPr wrap="square">
            <a:spAutoFit/>
          </a:bodyPr>
          <a:lstStyle/>
          <a:p>
            <a:pPr marL="285750" indent="-285750">
              <a:buFont typeface="Arial" panose="020B0604020202020204" pitchFamily="34" charset="0"/>
              <a:buChar char="•"/>
            </a:pPr>
            <a:r>
              <a:rPr lang="en-IN" dirty="0"/>
              <a:t>The primary beneficiaries of the project are developers</a:t>
            </a:r>
          </a:p>
          <a:p>
            <a:pPr marL="285750" indent="-285750">
              <a:buFont typeface="Arial" panose="020B0604020202020204" pitchFamily="34" charset="0"/>
              <a:buChar char="•"/>
            </a:pPr>
            <a:r>
              <a:rPr lang="en-IN" dirty="0"/>
              <a:t>The API can be used for Platform-As-A-Service (PAAS) applications by developers. The barebones API can be hit directly with the REST request and the results returned can be directly used in their applications. </a:t>
            </a:r>
          </a:p>
          <a:p>
            <a:pPr marL="285750" indent="-285750">
              <a:buFont typeface="Arial" panose="020B0604020202020204" pitchFamily="34" charset="0"/>
              <a:buChar char="•"/>
            </a:pPr>
            <a:r>
              <a:rPr lang="en-IN" dirty="0"/>
              <a:t>The user-interface also allows programmers to view and monitor their different databases of different programming language in a simple dashboard. There are quick options to create databases, delete databases. CRUD operations can be performed for entities and entity sets from the front-end without having to write code. This will increase a programmer’s efficiency. </a:t>
            </a:r>
          </a:p>
          <a:p>
            <a:r>
              <a:rPr lang="en-IN" dirty="0"/>
              <a:t> </a:t>
            </a:r>
          </a:p>
          <a:p>
            <a:endParaRPr lang="en-US" dirty="0"/>
          </a:p>
        </p:txBody>
      </p:sp>
    </p:spTree>
    <p:extLst>
      <p:ext uri="{BB962C8B-B14F-4D97-AF65-F5344CB8AC3E}">
        <p14:creationId xmlns:p14="http://schemas.microsoft.com/office/powerpoint/2010/main" val="3008995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Desktop\Courses Offered.jpg"/>
          <p:cNvPicPr>
            <a:picLocks noChangeAspect="1" noChangeArrowheads="1"/>
          </p:cNvPicPr>
          <p:nvPr/>
        </p:nvPicPr>
        <p:blipFill>
          <a:blip r:embed="rId2"/>
          <a:srcRect/>
          <a:stretch>
            <a:fillRect/>
          </a:stretch>
        </p:blipFill>
        <p:spPr bwMode="auto">
          <a:xfrm>
            <a:off x="0" y="-95037"/>
            <a:ext cx="12184615" cy="6930000"/>
          </a:xfrm>
          <a:prstGeom prst="rect">
            <a:avLst/>
          </a:prstGeom>
          <a:noFill/>
        </p:spPr>
      </p:pic>
      <p:sp>
        <p:nvSpPr>
          <p:cNvPr id="4" name="TextBox 3"/>
          <p:cNvSpPr txBox="1"/>
          <p:nvPr/>
        </p:nvSpPr>
        <p:spPr>
          <a:xfrm>
            <a:off x="8382000" y="6611779"/>
            <a:ext cx="3048000" cy="246221"/>
          </a:xfrm>
          <a:prstGeom prst="rect">
            <a:avLst/>
          </a:prstGeom>
          <a:noFill/>
        </p:spPr>
        <p:txBody>
          <a:bodyPr wrap="square" rtlCol="0">
            <a:spAutoFit/>
          </a:bodyPr>
          <a:lstStyle/>
          <a:p>
            <a:r>
              <a:rPr lang="en-US" sz="1000" b="1" dirty="0"/>
              <a:t>Department of Computer Science &amp; Engineering, DSCE</a:t>
            </a:r>
          </a:p>
        </p:txBody>
      </p:sp>
      <p:sp>
        <p:nvSpPr>
          <p:cNvPr id="11" name="TextBox 10"/>
          <p:cNvSpPr txBox="1"/>
          <p:nvPr/>
        </p:nvSpPr>
        <p:spPr>
          <a:xfrm>
            <a:off x="2705100" y="381000"/>
            <a:ext cx="7951766" cy="1015663"/>
          </a:xfrm>
          <a:prstGeom prst="rect">
            <a:avLst/>
          </a:prstGeom>
          <a:noFill/>
        </p:spPr>
        <p:txBody>
          <a:bodyPr wrap="square" rtlCol="0">
            <a:spAutoFit/>
          </a:bodyPr>
          <a:lstStyle/>
          <a:p>
            <a:pPr algn="ctr"/>
            <a:endParaRPr lang="en-US" sz="2000" dirty="0"/>
          </a:p>
          <a:p>
            <a:pPr algn="ctr"/>
            <a:r>
              <a:rPr lang="en-US" sz="4000" dirty="0">
                <a:latin typeface="Times New Roman" pitchFamily="18" charset="0"/>
                <a:cs typeface="Times New Roman" pitchFamily="18" charset="0"/>
              </a:rPr>
              <a:t>REST Request</a:t>
            </a:r>
          </a:p>
        </p:txBody>
      </p:sp>
      <p:sp>
        <p:nvSpPr>
          <p:cNvPr id="2" name="Rectangle 1">
            <a:extLst>
              <a:ext uri="{FF2B5EF4-FFF2-40B4-BE49-F238E27FC236}">
                <a16:creationId xmlns:a16="http://schemas.microsoft.com/office/drawing/2014/main" id="{2BC90C43-45C7-4843-A15A-61C2CDC533F2}"/>
              </a:ext>
            </a:extLst>
          </p:cNvPr>
          <p:cNvSpPr/>
          <p:nvPr/>
        </p:nvSpPr>
        <p:spPr>
          <a:xfrm>
            <a:off x="2133600" y="1872700"/>
            <a:ext cx="6096000" cy="2031325"/>
          </a:xfrm>
          <a:prstGeom prst="rect">
            <a:avLst/>
          </a:prstGeom>
        </p:spPr>
        <p:txBody>
          <a:bodyPr>
            <a:spAutoFit/>
          </a:bodyPr>
          <a:lstStyle/>
          <a:p>
            <a:r>
              <a:rPr lang="en-IN" dirty="0"/>
              <a:t>REST stands for Representational State Transfer. </a:t>
            </a:r>
          </a:p>
          <a:p>
            <a:endParaRPr lang="en-US" dirty="0"/>
          </a:p>
          <a:p>
            <a:r>
              <a:rPr lang="en-IN" dirty="0"/>
              <a:t>• GET - to retrieve resources</a:t>
            </a:r>
            <a:br>
              <a:rPr lang="en-IN" dirty="0"/>
            </a:br>
            <a:r>
              <a:rPr lang="en-IN" dirty="0"/>
              <a:t>• POST - to create a new resource</a:t>
            </a:r>
            <a:br>
              <a:rPr lang="en-IN" dirty="0"/>
            </a:br>
            <a:r>
              <a:rPr lang="en-IN" dirty="0"/>
              <a:t>• PUT - to modify an existing resource</a:t>
            </a:r>
            <a:br>
              <a:rPr lang="en-IN" dirty="0"/>
            </a:br>
            <a:r>
              <a:rPr lang="en-IN" dirty="0"/>
              <a:t>• DELETE - to delete an existing resource </a:t>
            </a:r>
          </a:p>
          <a:p>
            <a:endParaRPr lang="en-US" dirty="0"/>
          </a:p>
        </p:txBody>
      </p:sp>
      <p:pic>
        <p:nvPicPr>
          <p:cNvPr id="3" name="Picture 2">
            <a:extLst>
              <a:ext uri="{FF2B5EF4-FFF2-40B4-BE49-F238E27FC236}">
                <a16:creationId xmlns:a16="http://schemas.microsoft.com/office/drawing/2014/main" id="{38CBCC62-E7B7-DA41-8DFD-E4F52736EB97}"/>
              </a:ext>
            </a:extLst>
          </p:cNvPr>
          <p:cNvPicPr>
            <a:picLocks noChangeAspect="1"/>
          </p:cNvPicPr>
          <p:nvPr/>
        </p:nvPicPr>
        <p:blipFill>
          <a:blip r:embed="rId3"/>
          <a:stretch>
            <a:fillRect/>
          </a:stretch>
        </p:blipFill>
        <p:spPr>
          <a:xfrm>
            <a:off x="8503745" y="2568433"/>
            <a:ext cx="2374462" cy="689938"/>
          </a:xfrm>
          <a:prstGeom prst="rect">
            <a:avLst/>
          </a:prstGeom>
        </p:spPr>
      </p:pic>
      <p:pic>
        <p:nvPicPr>
          <p:cNvPr id="5" name="Picture 4">
            <a:extLst>
              <a:ext uri="{FF2B5EF4-FFF2-40B4-BE49-F238E27FC236}">
                <a16:creationId xmlns:a16="http://schemas.microsoft.com/office/drawing/2014/main" id="{23FF946F-DA93-5340-9792-DD5C4E484689}"/>
              </a:ext>
            </a:extLst>
          </p:cNvPr>
          <p:cNvPicPr>
            <a:picLocks noChangeAspect="1"/>
          </p:cNvPicPr>
          <p:nvPr/>
        </p:nvPicPr>
        <p:blipFill>
          <a:blip r:embed="rId4"/>
          <a:stretch>
            <a:fillRect/>
          </a:stretch>
        </p:blipFill>
        <p:spPr>
          <a:xfrm>
            <a:off x="8514255" y="3396481"/>
            <a:ext cx="2235747" cy="689938"/>
          </a:xfrm>
          <a:prstGeom prst="rect">
            <a:avLst/>
          </a:prstGeom>
        </p:spPr>
      </p:pic>
      <p:pic>
        <p:nvPicPr>
          <p:cNvPr id="6" name="Picture 5">
            <a:extLst>
              <a:ext uri="{FF2B5EF4-FFF2-40B4-BE49-F238E27FC236}">
                <a16:creationId xmlns:a16="http://schemas.microsoft.com/office/drawing/2014/main" id="{97A109C8-DE9D-6340-8FF5-CFCA53562191}"/>
              </a:ext>
            </a:extLst>
          </p:cNvPr>
          <p:cNvPicPr>
            <a:picLocks noChangeAspect="1"/>
          </p:cNvPicPr>
          <p:nvPr/>
        </p:nvPicPr>
        <p:blipFill>
          <a:blip r:embed="rId5"/>
          <a:stretch>
            <a:fillRect/>
          </a:stretch>
        </p:blipFill>
        <p:spPr>
          <a:xfrm>
            <a:off x="8503745" y="4222864"/>
            <a:ext cx="3048000" cy="714478"/>
          </a:xfrm>
          <a:prstGeom prst="rect">
            <a:avLst/>
          </a:prstGeom>
        </p:spPr>
      </p:pic>
    </p:spTree>
    <p:extLst>
      <p:ext uri="{BB962C8B-B14F-4D97-AF65-F5344CB8AC3E}">
        <p14:creationId xmlns:p14="http://schemas.microsoft.com/office/powerpoint/2010/main" val="11330937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5258</TotalTime>
  <Words>1314</Words>
  <Application>Microsoft Macintosh PowerPoint</Application>
  <PresentationFormat>Widescreen</PresentationFormat>
  <Paragraphs>136</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Ataa Mohammed</dc:creator>
  <cp:lastModifiedBy>Ataa Mohammed</cp:lastModifiedBy>
  <cp:revision>12</cp:revision>
  <dcterms:created xsi:type="dcterms:W3CDTF">2020-06-03T00:08:30Z</dcterms:created>
  <dcterms:modified xsi:type="dcterms:W3CDTF">2020-06-06T15:47:17Z</dcterms:modified>
</cp:coreProperties>
</file>

<file path=docProps/thumbnail.jpeg>
</file>